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6" r:id="rId4"/>
    <p:sldId id="259" r:id="rId5"/>
    <p:sldId id="263" r:id="rId6"/>
    <p:sldId id="284" r:id="rId7"/>
    <p:sldId id="258" r:id="rId8"/>
    <p:sldId id="273" r:id="rId9"/>
    <p:sldId id="277" r:id="rId10"/>
    <p:sldId id="279" r:id="rId11"/>
    <p:sldId id="278" r:id="rId12"/>
    <p:sldId id="280" r:id="rId13"/>
    <p:sldId id="281" r:id="rId14"/>
    <p:sldId id="274" r:id="rId15"/>
    <p:sldId id="283" r:id="rId16"/>
    <p:sldId id="268" r:id="rId17"/>
  </p:sldIdLst>
  <p:sldSz cx="18288000" cy="10287000"/>
  <p:notesSz cx="6858000" cy="9144000"/>
  <p:embeddedFontLst>
    <p:embeddedFont>
      <p:font typeface="TDTD순고딕 Bold" panose="020B0600000101010101" charset="-127"/>
      <p:regular r:id="rId19"/>
    </p:embeddedFont>
    <p:embeddedFont>
      <p:font typeface="TDTD평고딕" panose="020B0600000101010101" charset="-127"/>
      <p:regular r:id="rId20"/>
    </p:embeddedFont>
    <p:embeddedFont>
      <p:font typeface="Tlab 돋움 레귤러" panose="020B0600000101010101" charset="-127"/>
      <p:regular r:id="rId21"/>
    </p:embeddedFont>
    <p:embeddedFont>
      <p:font typeface="Tlab 돋움 레귤러 Bold" panose="020B0600000101010101" charset="-127"/>
      <p:regular r:id="rId22"/>
    </p:embeddedFont>
    <p:embeddedFont>
      <p:font typeface="Cabin" panose="020B0600000101010101" charset="0"/>
      <p:regular r:id="rId23"/>
    </p:embeddedFont>
    <p:embeddedFont>
      <p:font typeface="Cabin Bold" panose="020B0600000101010101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9D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318" autoAdjust="0"/>
  </p:normalViewPr>
  <p:slideViewPr>
    <p:cSldViewPr>
      <p:cViewPr varScale="1">
        <p:scale>
          <a:sx n="76" d="100"/>
          <a:sy n="76" d="100"/>
        </p:scale>
        <p:origin x="4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756350033855385E-2"/>
          <c:y val="6.2554159173803775E-2"/>
          <c:w val="0.94827555521426876"/>
          <c:h val="0.837395756248195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이용률</c:v>
                </c:pt>
              </c:strCache>
            </c:strRef>
          </c:tx>
          <c:spPr>
            <a:solidFill>
              <a:srgbClr val="A7B5FF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11.45</c:v>
                </c:pt>
                <c:pt idx="1">
                  <c:v>58.13</c:v>
                </c:pt>
                <c:pt idx="2">
                  <c:v>11.65</c:v>
                </c:pt>
                <c:pt idx="3">
                  <c:v>12.18</c:v>
                </c:pt>
                <c:pt idx="4">
                  <c:v>5.18</c:v>
                </c:pt>
                <c:pt idx="5">
                  <c:v>1.41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BD-4B8A-B957-93032DDAD6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사고율</c:v>
                </c:pt>
              </c:strCache>
            </c:strRef>
          </c:tx>
          <c:spPr>
            <a:solidFill>
              <a:srgbClr val="6274CF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</c:v>
                </c:pt>
                <c:pt idx="4">
                  <c:v>50대</c:v>
                </c:pt>
                <c:pt idx="5">
                  <c:v>60대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12.38</c:v>
                </c:pt>
                <c:pt idx="1">
                  <c:v>61.39</c:v>
                </c:pt>
                <c:pt idx="2">
                  <c:v>11.88</c:v>
                </c:pt>
                <c:pt idx="3">
                  <c:v>8.42</c:v>
                </c:pt>
                <c:pt idx="4">
                  <c:v>4.95</c:v>
                </c:pt>
                <c:pt idx="5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BD-4B8A-B957-93032DDAD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6866448"/>
        <c:axId val="96863536"/>
      </c:barChart>
      <c:catAx>
        <c:axId val="9686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6863536"/>
        <c:crosses val="autoZero"/>
        <c:auto val="1"/>
        <c:lblAlgn val="ctr"/>
        <c:lblOffset val="100"/>
        <c:noMultiLvlLbl val="0"/>
      </c:catAx>
      <c:valAx>
        <c:axId val="9686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686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6857633750730073"/>
          <c:y val="9.1510921385326172E-3"/>
          <c:w val="0.26771182124616155"/>
          <c:h val="4.85254026988521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55197-6E3C-4E37-82FE-CF63BFE75F13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4D42E-0DF8-41B6-A2E9-63EACB287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4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1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020" y="9686925"/>
            <a:ext cx="2153256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82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01507" y="8075454"/>
            <a:ext cx="8057793" cy="7285019"/>
            <a:chOff x="0" y="0"/>
            <a:chExt cx="736529" cy="665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6529" cy="665893"/>
            </a:xfrm>
            <a:custGeom>
              <a:avLst/>
              <a:gdLst/>
              <a:ahLst/>
              <a:cxnLst/>
              <a:rect l="l" t="t" r="r" b="b"/>
              <a:pathLst>
                <a:path w="736529" h="665893">
                  <a:moveTo>
                    <a:pt x="368265" y="0"/>
                  </a:moveTo>
                  <a:cubicBezTo>
                    <a:pt x="164878" y="0"/>
                    <a:pt x="0" y="149065"/>
                    <a:pt x="0" y="332946"/>
                  </a:cubicBezTo>
                  <a:cubicBezTo>
                    <a:pt x="0" y="516828"/>
                    <a:pt x="164878" y="665893"/>
                    <a:pt x="368265" y="665893"/>
                  </a:cubicBezTo>
                  <a:cubicBezTo>
                    <a:pt x="571651" y="665893"/>
                    <a:pt x="736529" y="516828"/>
                    <a:pt x="736529" y="332946"/>
                  </a:cubicBezTo>
                  <a:cubicBezTo>
                    <a:pt x="736529" y="149065"/>
                    <a:pt x="571651" y="0"/>
                    <a:pt x="368265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9050" y="-13773"/>
              <a:ext cx="598430" cy="617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19007" y="2299190"/>
            <a:ext cx="6022793" cy="6959110"/>
          </a:xfrm>
          <a:custGeom>
            <a:avLst/>
            <a:gdLst/>
            <a:ahLst/>
            <a:cxnLst/>
            <a:rect l="l" t="t" r="r" b="b"/>
            <a:pathLst>
              <a:path w="6022793" h="6959110">
                <a:moveTo>
                  <a:pt x="0" y="0"/>
                </a:moveTo>
                <a:lnTo>
                  <a:pt x="6022793" y="0"/>
                </a:lnTo>
                <a:lnTo>
                  <a:pt x="6022793" y="6959110"/>
                </a:lnTo>
                <a:lnTo>
                  <a:pt x="0" y="6959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85800" y="1794654"/>
            <a:ext cx="8216803" cy="239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44"/>
              </a:lnSpc>
            </a:pPr>
            <a:r>
              <a:rPr lang="ko-KR" altLang="en-US" sz="4000" spc="-249" dirty="0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보행자 감지 및 사고 예방을 위한 개인 이동형 장비 보조 시스템</a:t>
            </a:r>
            <a:endParaRPr lang="en-US" sz="4000" spc="-249" dirty="0">
              <a:solidFill>
                <a:srgbClr val="6274CF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6573380"/>
            <a:ext cx="3422479" cy="54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ko-KR" altLang="en-US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 명</a:t>
            </a:r>
            <a:r>
              <a:rPr lang="en-US" altLang="ko-KR" sz="3200" b="1" spc="32" dirty="0">
                <a:solidFill>
                  <a:srgbClr val="6274C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: DMS</a:t>
            </a:r>
            <a:endParaRPr lang="en-US" sz="3200" b="1" spc="32" dirty="0">
              <a:solidFill>
                <a:srgbClr val="6274CF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92798"/>
            <a:ext cx="2406276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 dirty="0">
                <a:solidFill>
                  <a:srgbClr val="252525"/>
                </a:solidFill>
                <a:latin typeface="Cabin"/>
                <a:ea typeface="Cabin"/>
                <a:cs typeface="Cabin"/>
                <a:sym typeface="Cabin"/>
              </a:rPr>
              <a:t>2024.12.21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w="38100" cap="flat">
            <a:solidFill>
              <a:srgbClr val="25252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r>
              <a:rPr lang="ko-KR" altLang="en-US" dirty="0" err="1"/>
              <a:t>ㅡ</a:t>
            </a:r>
            <a:r>
              <a:rPr lang="ko-KR" altLang="en-US" dirty="0"/>
              <a:t> 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5EA2BE73-55A0-D1AB-D4BD-02EDC20619AE}"/>
              </a:ext>
            </a:extLst>
          </p:cNvPr>
          <p:cNvSpPr txBox="1"/>
          <p:nvPr/>
        </p:nvSpPr>
        <p:spPr>
          <a:xfrm>
            <a:off x="685800" y="4590316"/>
            <a:ext cx="1030000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spc="-249" dirty="0">
                <a:solidFill>
                  <a:schemeClr val="accent1">
                    <a:lumMod val="75000"/>
                  </a:schemeClr>
                </a:solidFill>
                <a:latin typeface="TDTD평고딕"/>
                <a:ea typeface="TDTD평고딕"/>
                <a:cs typeface="TDTD평고딕"/>
                <a:sym typeface="TDTD평고딕"/>
              </a:rPr>
              <a:t>Pedestrian Detection and Accident Prevention Support System for Personal Mobility Devices</a:t>
            </a:r>
            <a:endParaRPr lang="en-US" sz="2400" spc="-249" dirty="0">
              <a:solidFill>
                <a:schemeClr val="accent1">
                  <a:lumMod val="75000"/>
                </a:schemeClr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849630"/>
            <a:ext cx="7466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후방 카메라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9B9AA2FE-5D54-4EFB-B2E4-C91D2261DF1B}"/>
              </a:ext>
            </a:extLst>
          </p:cNvPr>
          <p:cNvSpPr/>
          <p:nvPr/>
        </p:nvSpPr>
        <p:spPr>
          <a:xfrm>
            <a:off x="14756249" y="435609"/>
            <a:ext cx="2514600" cy="2057400"/>
          </a:xfrm>
          <a:prstGeom prst="triangle">
            <a:avLst/>
          </a:prstGeom>
          <a:solidFill>
            <a:srgbClr val="719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747D5D6-36FA-4BDC-BA30-91E999D802C7}"/>
              </a:ext>
            </a:extLst>
          </p:cNvPr>
          <p:cNvSpPr/>
          <p:nvPr/>
        </p:nvSpPr>
        <p:spPr>
          <a:xfrm>
            <a:off x="15242678" y="2658422"/>
            <a:ext cx="15417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후방 카메라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pic>
        <p:nvPicPr>
          <p:cNvPr id="26" name="Picture 2" descr="유토이미지 | 전동 킥보드, 전동 스쿠터. 벡터 라인아트 일러스트.">
            <a:extLst>
              <a:ext uri="{FF2B5EF4-FFF2-40B4-BE49-F238E27FC236}">
                <a16:creationId xmlns:a16="http://schemas.microsoft.com/office/drawing/2014/main" id="{AC6E34C1-84C6-471C-AA92-36DEA7F9E4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r="18292"/>
          <a:stretch/>
        </p:blipFill>
        <p:spPr bwMode="auto">
          <a:xfrm>
            <a:off x="756910" y="3010371"/>
            <a:ext cx="6905828" cy="638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 descr="블랙, 어둠이(가) 표시된 사진&#10;&#10;자동 생성된 설명">
            <a:extLst>
              <a:ext uri="{FF2B5EF4-FFF2-40B4-BE49-F238E27FC236}">
                <a16:creationId xmlns:a16="http://schemas.microsoft.com/office/drawing/2014/main" id="{2C4DDA14-7088-4C31-9B71-C8F26C1ACC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3690260"/>
            <a:ext cx="3581400" cy="3581400"/>
          </a:xfrm>
          <a:prstGeom prst="rect">
            <a:avLst/>
          </a:prstGeom>
        </p:spPr>
      </p:pic>
      <p:cxnSp>
        <p:nvCxnSpPr>
          <p:cNvPr id="28" name="연결선: 구부러짐 27">
            <a:extLst>
              <a:ext uri="{FF2B5EF4-FFF2-40B4-BE49-F238E27FC236}">
                <a16:creationId xmlns:a16="http://schemas.microsoft.com/office/drawing/2014/main" id="{03FEA73B-DF0E-4E76-8C5A-D6E4A151A2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72400" y="6591300"/>
            <a:ext cx="4419600" cy="108204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1A85093A-F977-4230-9A4D-2A8906E3E0E6}"/>
              </a:ext>
            </a:extLst>
          </p:cNvPr>
          <p:cNvSpPr txBox="1"/>
          <p:nvPr/>
        </p:nvSpPr>
        <p:spPr>
          <a:xfrm>
            <a:off x="12954000" y="7459980"/>
            <a:ext cx="6905828" cy="426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ko-KR" altLang="en-US" sz="20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후방 카메라를 통한 정보 수집 </a:t>
            </a:r>
            <a:endParaRPr lang="en-US" sz="20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3723408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2D52E7-0D6D-4413-9FB8-1A0088BD82FD}"/>
              </a:ext>
            </a:extLst>
          </p:cNvPr>
          <p:cNvSpPr/>
          <p:nvPr/>
        </p:nvSpPr>
        <p:spPr>
          <a:xfrm>
            <a:off x="2057400" y="2884744"/>
            <a:ext cx="10668000" cy="7108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849630"/>
            <a:ext cx="7466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후방 카메라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9B9AA2FE-5D54-4EFB-B2E4-C91D2261DF1B}"/>
              </a:ext>
            </a:extLst>
          </p:cNvPr>
          <p:cNvSpPr/>
          <p:nvPr/>
        </p:nvSpPr>
        <p:spPr>
          <a:xfrm>
            <a:off x="14756249" y="435609"/>
            <a:ext cx="2514600" cy="2057400"/>
          </a:xfrm>
          <a:prstGeom prst="triangle">
            <a:avLst/>
          </a:prstGeom>
          <a:solidFill>
            <a:srgbClr val="719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747D5D6-36FA-4BDC-BA30-91E999D802C7}"/>
              </a:ext>
            </a:extLst>
          </p:cNvPr>
          <p:cNvSpPr/>
          <p:nvPr/>
        </p:nvSpPr>
        <p:spPr>
          <a:xfrm>
            <a:off x="15242678" y="2658422"/>
            <a:ext cx="154174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후방 카메라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2DE9A862-1BAF-4C9D-987A-039DA8F332CE}"/>
              </a:ext>
            </a:extLst>
          </p:cNvPr>
          <p:cNvSpPr/>
          <p:nvPr/>
        </p:nvSpPr>
        <p:spPr>
          <a:xfrm>
            <a:off x="5051983" y="7054406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DF2CA76-9AAC-4F7A-B851-CC335F098A34}"/>
              </a:ext>
            </a:extLst>
          </p:cNvPr>
          <p:cNvSpPr/>
          <p:nvPr/>
        </p:nvSpPr>
        <p:spPr>
          <a:xfrm>
            <a:off x="5094001" y="3024233"/>
            <a:ext cx="5301543" cy="131699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1013FA-E3B0-4A9A-AB00-1715F50B714D}"/>
              </a:ext>
            </a:extLst>
          </p:cNvPr>
          <p:cNvSpPr/>
          <p:nvPr/>
        </p:nvSpPr>
        <p:spPr>
          <a:xfrm>
            <a:off x="5458773" y="3579224"/>
            <a:ext cx="1752600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배터리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AD2A24F-9ACF-4AEA-946C-D392B25E5C3B}"/>
              </a:ext>
            </a:extLst>
          </p:cNvPr>
          <p:cNvSpPr/>
          <p:nvPr/>
        </p:nvSpPr>
        <p:spPr>
          <a:xfrm>
            <a:off x="8018678" y="3579224"/>
            <a:ext cx="2012095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전원 관리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7D35C-D370-4A30-9810-0358111D325F}"/>
              </a:ext>
            </a:extLst>
          </p:cNvPr>
          <p:cNvSpPr txBox="1"/>
          <p:nvPr/>
        </p:nvSpPr>
        <p:spPr>
          <a:xfrm>
            <a:off x="7019188" y="3057492"/>
            <a:ext cx="14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전원 레이어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96A4ACA-0B3E-4550-984B-A9F003888951}"/>
              </a:ext>
            </a:extLst>
          </p:cNvPr>
          <p:cNvSpPr/>
          <p:nvPr/>
        </p:nvSpPr>
        <p:spPr>
          <a:xfrm>
            <a:off x="2313628" y="4918884"/>
            <a:ext cx="4897746" cy="108428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2BEECC-8EA7-4650-B0FF-88BF2AB0F038}"/>
              </a:ext>
            </a:extLst>
          </p:cNvPr>
          <p:cNvSpPr/>
          <p:nvPr/>
        </p:nvSpPr>
        <p:spPr>
          <a:xfrm>
            <a:off x="2743200" y="5307022"/>
            <a:ext cx="1752600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후방 카메라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62E08F-A0FD-4FE6-A558-3E4E19CCB9A4}"/>
              </a:ext>
            </a:extLst>
          </p:cNvPr>
          <p:cNvSpPr txBox="1"/>
          <p:nvPr/>
        </p:nvSpPr>
        <p:spPr>
          <a:xfrm>
            <a:off x="4035231" y="4937690"/>
            <a:ext cx="14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센서 레이어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AC139D1-3A8D-4A24-BB75-D42116F0F34E}"/>
              </a:ext>
            </a:extLst>
          </p:cNvPr>
          <p:cNvSpPr/>
          <p:nvPr/>
        </p:nvSpPr>
        <p:spPr>
          <a:xfrm>
            <a:off x="5029200" y="6438780"/>
            <a:ext cx="5301543" cy="131699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CCB81-8148-465D-BD3A-8950674FF6AE}"/>
              </a:ext>
            </a:extLst>
          </p:cNvPr>
          <p:cNvSpPr/>
          <p:nvPr/>
        </p:nvSpPr>
        <p:spPr>
          <a:xfrm>
            <a:off x="5481571" y="6993771"/>
            <a:ext cx="2200814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Tlab 돋움 레귤러" panose="020B0600000101010101" charset="-127"/>
                <a:ea typeface="Tlab 돋움 레귤러" panose="020B0600000101010101" charset="-127"/>
              </a:rPr>
              <a:t>마이크로컨트롤러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D42B6BA-1A39-435A-B996-50D47ABB4D24}"/>
              </a:ext>
            </a:extLst>
          </p:cNvPr>
          <p:cNvSpPr/>
          <p:nvPr/>
        </p:nvSpPr>
        <p:spPr>
          <a:xfrm>
            <a:off x="8041476" y="6993771"/>
            <a:ext cx="2012095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영상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전처리</a:t>
            </a:r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 모듈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55B244-AC23-4FC6-B8A1-264FFF9784F1}"/>
              </a:ext>
            </a:extLst>
          </p:cNvPr>
          <p:cNvSpPr txBox="1"/>
          <p:nvPr/>
        </p:nvSpPr>
        <p:spPr>
          <a:xfrm>
            <a:off x="7041986" y="6472039"/>
            <a:ext cx="14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처리 레이어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53F55D1-353C-42B8-A818-8E489EC404D8}"/>
              </a:ext>
            </a:extLst>
          </p:cNvPr>
          <p:cNvSpPr/>
          <p:nvPr/>
        </p:nvSpPr>
        <p:spPr>
          <a:xfrm>
            <a:off x="9906000" y="8289171"/>
            <a:ext cx="2514600" cy="131699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98EA4C-E995-4EC8-B86F-704752DB0C57}"/>
              </a:ext>
            </a:extLst>
          </p:cNvPr>
          <p:cNvSpPr/>
          <p:nvPr/>
        </p:nvSpPr>
        <p:spPr>
          <a:xfrm>
            <a:off x="10270579" y="8886256"/>
            <a:ext cx="1785441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블루투스 모듈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7F5C0E-CA97-4C62-A822-8BA6D81CB4BC}"/>
              </a:ext>
            </a:extLst>
          </p:cNvPr>
          <p:cNvSpPr txBox="1"/>
          <p:nvPr/>
        </p:nvSpPr>
        <p:spPr>
          <a:xfrm>
            <a:off x="10440130" y="8338810"/>
            <a:ext cx="1446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통신 레이어</a:t>
            </a: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E8AE08B-167D-484A-9501-62DA1DA24BE5}"/>
              </a:ext>
            </a:extLst>
          </p:cNvPr>
          <p:cNvCxnSpPr>
            <a:stCxn id="3" idx="2"/>
            <a:endCxn id="30" idx="0"/>
          </p:cNvCxnSpPr>
          <p:nvPr/>
        </p:nvCxnSpPr>
        <p:spPr>
          <a:xfrm rot="5400000">
            <a:off x="5953354" y="3146271"/>
            <a:ext cx="596466" cy="298637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F14D4615-EFFF-410B-B46A-E9C3B9886557}"/>
              </a:ext>
            </a:extLst>
          </p:cNvPr>
          <p:cNvCxnSpPr>
            <a:stCxn id="3" idx="2"/>
            <a:endCxn id="38" idx="0"/>
          </p:cNvCxnSpPr>
          <p:nvPr/>
        </p:nvCxnSpPr>
        <p:spPr>
          <a:xfrm rot="16200000" flipH="1">
            <a:off x="7455243" y="4630753"/>
            <a:ext cx="3997586" cy="3418527"/>
          </a:xfrm>
          <a:prstGeom prst="curvedConnector3">
            <a:avLst>
              <a:gd name="adj1" fmla="val 337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FFCC55E-8506-4EAA-8490-268044420F98}"/>
              </a:ext>
            </a:extLst>
          </p:cNvPr>
          <p:cNvCxnSpPr>
            <a:stCxn id="3" idx="2"/>
            <a:endCxn id="34" idx="0"/>
          </p:cNvCxnSpPr>
          <p:nvPr/>
        </p:nvCxnSpPr>
        <p:spPr>
          <a:xfrm>
            <a:off x="7744773" y="4341224"/>
            <a:ext cx="20383" cy="21308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A5E41E32-E126-4891-BD35-2C834E4E2AF4}"/>
              </a:ext>
            </a:extLst>
          </p:cNvPr>
          <p:cNvCxnSpPr>
            <a:cxnSpLocks/>
            <a:stCxn id="23" idx="2"/>
            <a:endCxn id="34" idx="0"/>
          </p:cNvCxnSpPr>
          <p:nvPr/>
        </p:nvCxnSpPr>
        <p:spPr>
          <a:xfrm rot="16200000" flipH="1">
            <a:off x="6029394" y="4736277"/>
            <a:ext cx="468868" cy="3002655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742A65E0-E05A-42D0-B419-BF72E6F184D3}"/>
              </a:ext>
            </a:extLst>
          </p:cNvPr>
          <p:cNvCxnSpPr>
            <a:stCxn id="31" idx="2"/>
            <a:endCxn id="38" idx="0"/>
          </p:cNvCxnSpPr>
          <p:nvPr/>
        </p:nvCxnSpPr>
        <p:spPr>
          <a:xfrm rot="16200000" flipH="1">
            <a:off x="9130117" y="6305626"/>
            <a:ext cx="583039" cy="348332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E755D16-1756-466F-A4F2-B8555F922984}"/>
              </a:ext>
            </a:extLst>
          </p:cNvPr>
          <p:cNvSpPr/>
          <p:nvPr/>
        </p:nvSpPr>
        <p:spPr>
          <a:xfrm>
            <a:off x="5481571" y="2095500"/>
            <a:ext cx="4195829" cy="642399"/>
          </a:xfrm>
          <a:prstGeom prst="rect">
            <a:avLst/>
          </a:prstGeom>
          <a:solidFill>
            <a:srgbClr val="719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데이터 </a:t>
            </a:r>
            <a:r>
              <a:rPr lang="ko-KR" altLang="en-US" sz="2800" b="1" dirty="0" err="1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수집부</a:t>
            </a:r>
            <a:endParaRPr lang="ko-KR" altLang="en-US" sz="2800" b="1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DF987F94-1C6D-435C-ADE4-0C9BEAC18579}"/>
              </a:ext>
            </a:extLst>
          </p:cNvPr>
          <p:cNvSpPr/>
          <p:nvPr/>
        </p:nvSpPr>
        <p:spPr>
          <a:xfrm>
            <a:off x="5051983" y="5307022"/>
            <a:ext cx="1752600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속도 센서</a:t>
            </a:r>
          </a:p>
        </p:txBody>
      </p:sp>
    </p:spTree>
    <p:extLst>
      <p:ext uri="{BB962C8B-B14F-4D97-AF65-F5344CB8AC3E}">
        <p14:creationId xmlns:p14="http://schemas.microsoft.com/office/powerpoint/2010/main" val="364374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849630"/>
            <a:ext cx="7466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위험도 분석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747D5D6-36FA-4BDC-BA30-91E999D802C7}"/>
              </a:ext>
            </a:extLst>
          </p:cNvPr>
          <p:cNvSpPr/>
          <p:nvPr/>
        </p:nvSpPr>
        <p:spPr>
          <a:xfrm>
            <a:off x="14471806" y="2552700"/>
            <a:ext cx="1541741" cy="38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위험도 분석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0" name="사다리꼴 9">
            <a:extLst>
              <a:ext uri="{FF2B5EF4-FFF2-40B4-BE49-F238E27FC236}">
                <a16:creationId xmlns:a16="http://schemas.microsoft.com/office/drawing/2014/main" id="{2267C2D3-B82E-4FF8-841F-F1F87CB9325D}"/>
              </a:ext>
            </a:extLst>
          </p:cNvPr>
          <p:cNvSpPr/>
          <p:nvPr/>
        </p:nvSpPr>
        <p:spPr>
          <a:xfrm>
            <a:off x="12591906" y="400878"/>
            <a:ext cx="5301543" cy="2057400"/>
          </a:xfrm>
          <a:prstGeom prst="trapezoid">
            <a:avLst>
              <a:gd name="adj" fmla="val 61934"/>
            </a:avLst>
          </a:prstGeom>
          <a:solidFill>
            <a:srgbClr val="96B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1790E71-8C27-4E70-8AB2-E126481E9FA1}"/>
              </a:ext>
            </a:extLst>
          </p:cNvPr>
          <p:cNvSpPr/>
          <p:nvPr/>
        </p:nvSpPr>
        <p:spPr>
          <a:xfrm>
            <a:off x="7239000" y="2759588"/>
            <a:ext cx="2286002" cy="47891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3A2FA-6930-4DB0-878F-09EECD6DD155}"/>
              </a:ext>
            </a:extLst>
          </p:cNvPr>
          <p:cNvSpPr txBox="1"/>
          <p:nvPr/>
        </p:nvSpPr>
        <p:spPr>
          <a:xfrm>
            <a:off x="7505700" y="2781300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데이터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수집부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27E29C-C552-42F7-877F-7293CFCD89CB}"/>
              </a:ext>
            </a:extLst>
          </p:cNvPr>
          <p:cNvSpPr/>
          <p:nvPr/>
        </p:nvSpPr>
        <p:spPr>
          <a:xfrm>
            <a:off x="6400800" y="3674229"/>
            <a:ext cx="3962400" cy="171728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4E734B-9BE5-41B4-81A0-F28C95EC189A}"/>
              </a:ext>
            </a:extLst>
          </p:cNvPr>
          <p:cNvSpPr/>
          <p:nvPr/>
        </p:nvSpPr>
        <p:spPr>
          <a:xfrm>
            <a:off x="7696200" y="4023150"/>
            <a:ext cx="137160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칼만 필터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26C87-4650-4F00-9187-77483A0343D2}"/>
              </a:ext>
            </a:extLst>
          </p:cNvPr>
          <p:cNvSpPr txBox="1"/>
          <p:nvPr/>
        </p:nvSpPr>
        <p:spPr>
          <a:xfrm>
            <a:off x="6444209" y="3726182"/>
            <a:ext cx="16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위치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추정부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120A31-8BE2-4724-AF6D-A20AEC47BB1F}"/>
              </a:ext>
            </a:extLst>
          </p:cNvPr>
          <p:cNvSpPr/>
          <p:nvPr/>
        </p:nvSpPr>
        <p:spPr>
          <a:xfrm>
            <a:off x="6963792" y="4762500"/>
            <a:ext cx="2836416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객체 위치 벡터 계산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3A68B3-6C12-4F4B-B781-58E2751408B4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8382000" y="3238500"/>
            <a:ext cx="1" cy="435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E887C87-06AD-45C2-9C12-5A4208F75127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>
            <a:off x="8382000" y="4537027"/>
            <a:ext cx="0" cy="2254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3D7C1D-3331-4420-B201-80EFF2FBAF6D}"/>
              </a:ext>
            </a:extLst>
          </p:cNvPr>
          <p:cNvSpPr/>
          <p:nvPr/>
        </p:nvSpPr>
        <p:spPr>
          <a:xfrm>
            <a:off x="1905000" y="5814800"/>
            <a:ext cx="9906000" cy="19957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EAECAD-150E-42EE-9969-7F3CD73AA792}"/>
              </a:ext>
            </a:extLst>
          </p:cNvPr>
          <p:cNvSpPr/>
          <p:nvPr/>
        </p:nvSpPr>
        <p:spPr>
          <a:xfrm>
            <a:off x="2540741" y="6210013"/>
            <a:ext cx="224790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객체 크기 변화율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95EBD3-4367-45B1-8FD1-B391D681FC60}"/>
              </a:ext>
            </a:extLst>
          </p:cNvPr>
          <p:cNvSpPr txBox="1"/>
          <p:nvPr/>
        </p:nvSpPr>
        <p:spPr>
          <a:xfrm>
            <a:off x="5791200" y="5839752"/>
            <a:ext cx="16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위험도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분석부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86B4A-CA9B-476B-9C7C-B646BBA60161}"/>
              </a:ext>
            </a:extLst>
          </p:cNvPr>
          <p:cNvSpPr/>
          <p:nvPr/>
        </p:nvSpPr>
        <p:spPr>
          <a:xfrm>
            <a:off x="5167112" y="6216646"/>
            <a:ext cx="2836416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깊이 변화율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10CA00-1750-446F-8DAD-9AC556735F53}"/>
              </a:ext>
            </a:extLst>
          </p:cNvPr>
          <p:cNvSpPr/>
          <p:nvPr/>
        </p:nvSpPr>
        <p:spPr>
          <a:xfrm>
            <a:off x="8382000" y="6218967"/>
            <a:ext cx="2836416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코사인 유사도</a:t>
            </a:r>
            <a:endParaRPr lang="en-US" altLang="ko-KR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D94543F-A266-4E94-921F-10264DC30578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382000" y="5391509"/>
            <a:ext cx="0" cy="448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911894-3451-4166-B867-B271563B7868}"/>
              </a:ext>
            </a:extLst>
          </p:cNvPr>
          <p:cNvSpPr/>
          <p:nvPr/>
        </p:nvSpPr>
        <p:spPr>
          <a:xfrm>
            <a:off x="5779240" y="7205922"/>
            <a:ext cx="161216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가중치 합산</a:t>
            </a: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10A1ACA9-C294-4FC4-A2CE-53330DF4071E}"/>
              </a:ext>
            </a:extLst>
          </p:cNvPr>
          <p:cNvCxnSpPr>
            <a:cxnSpLocks/>
            <a:stCxn id="31" idx="2"/>
            <a:endCxn id="41" idx="1"/>
          </p:cNvCxnSpPr>
          <p:nvPr/>
        </p:nvCxnSpPr>
        <p:spPr>
          <a:xfrm rot="16200000" flipH="1">
            <a:off x="4352480" y="6036100"/>
            <a:ext cx="738971" cy="211454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구부러짐 50">
            <a:extLst>
              <a:ext uri="{FF2B5EF4-FFF2-40B4-BE49-F238E27FC236}">
                <a16:creationId xmlns:a16="http://schemas.microsoft.com/office/drawing/2014/main" id="{2E1DC2DD-626C-4608-977F-2ECB4CD618F3}"/>
              </a:ext>
            </a:extLst>
          </p:cNvPr>
          <p:cNvCxnSpPr>
            <a:stCxn id="35" idx="2"/>
            <a:endCxn id="41" idx="3"/>
          </p:cNvCxnSpPr>
          <p:nvPr/>
        </p:nvCxnSpPr>
        <p:spPr>
          <a:xfrm rot="5400000">
            <a:off x="8230796" y="5893448"/>
            <a:ext cx="730017" cy="2408808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CC53F9B-3E6C-4459-AB6D-6AEE2EEFCE6F}"/>
              </a:ext>
            </a:extLst>
          </p:cNvPr>
          <p:cNvCxnSpPr>
            <a:stCxn id="33" idx="2"/>
            <a:endCxn id="41" idx="0"/>
          </p:cNvCxnSpPr>
          <p:nvPr/>
        </p:nvCxnSpPr>
        <p:spPr>
          <a:xfrm>
            <a:off x="6585320" y="6730523"/>
            <a:ext cx="0" cy="475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구부러짐 59">
            <a:extLst>
              <a:ext uri="{FF2B5EF4-FFF2-40B4-BE49-F238E27FC236}">
                <a16:creationId xmlns:a16="http://schemas.microsoft.com/office/drawing/2014/main" id="{B1E6D8B4-3F56-46DE-8028-AAE1B30E801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4952998" y="2999044"/>
            <a:ext cx="2286002" cy="286996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99647B36-5DF0-403A-A088-DF6908DC6D07}"/>
              </a:ext>
            </a:extLst>
          </p:cNvPr>
          <p:cNvSpPr/>
          <p:nvPr/>
        </p:nvSpPr>
        <p:spPr>
          <a:xfrm>
            <a:off x="5442320" y="8329399"/>
            <a:ext cx="2286002" cy="928901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EC14B43-EA63-4F49-9347-0E141A864707}"/>
              </a:ext>
            </a:extLst>
          </p:cNvPr>
          <p:cNvSpPr/>
          <p:nvPr/>
        </p:nvSpPr>
        <p:spPr>
          <a:xfrm>
            <a:off x="5709020" y="8496300"/>
            <a:ext cx="1752600" cy="5518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위험도 결과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F49A652-BDCD-457C-9A81-8A3C1F628304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585320" y="7810500"/>
            <a:ext cx="1" cy="518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C79A4D0-089B-43CF-A6EA-CC1B0CC4FADE}"/>
              </a:ext>
            </a:extLst>
          </p:cNvPr>
          <p:cNvSpPr/>
          <p:nvPr/>
        </p:nvSpPr>
        <p:spPr>
          <a:xfrm>
            <a:off x="1600200" y="2324100"/>
            <a:ext cx="10668000" cy="731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0F684F6-DD2B-4F80-89DC-E16C9FA3CCF1}"/>
              </a:ext>
            </a:extLst>
          </p:cNvPr>
          <p:cNvSpPr/>
          <p:nvPr/>
        </p:nvSpPr>
        <p:spPr>
          <a:xfrm>
            <a:off x="1828799" y="2443701"/>
            <a:ext cx="4756521" cy="642399"/>
          </a:xfrm>
          <a:prstGeom prst="rect">
            <a:avLst/>
          </a:prstGeom>
          <a:solidFill>
            <a:srgbClr val="719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위험도 </a:t>
            </a:r>
            <a:r>
              <a:rPr lang="ko-KR" altLang="en-US" sz="2800" b="1" dirty="0" err="1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분석부</a:t>
            </a:r>
            <a:endParaRPr lang="ko-KR" altLang="en-US" sz="2800" b="1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64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849630"/>
            <a:ext cx="7466038" cy="11844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(</a:t>
            </a: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제어 시스템</a:t>
            </a:r>
            <a:r>
              <a:rPr lang="en-US" altLang="ko-KR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)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747D5D6-36FA-4BDC-BA30-91E999D802C7}"/>
              </a:ext>
            </a:extLst>
          </p:cNvPr>
          <p:cNvSpPr/>
          <p:nvPr/>
        </p:nvSpPr>
        <p:spPr>
          <a:xfrm>
            <a:off x="14051809" y="2235255"/>
            <a:ext cx="2642088" cy="628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점멸등 및 속도 제어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1790E71-8C27-4E70-8AB2-E126481E9FA1}"/>
              </a:ext>
            </a:extLst>
          </p:cNvPr>
          <p:cNvSpPr/>
          <p:nvPr/>
        </p:nvSpPr>
        <p:spPr>
          <a:xfrm>
            <a:off x="8370040" y="3209911"/>
            <a:ext cx="2286002" cy="583943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43A2FA-6930-4DB0-878F-09EECD6DD155}"/>
              </a:ext>
            </a:extLst>
          </p:cNvPr>
          <p:cNvSpPr txBox="1"/>
          <p:nvPr/>
        </p:nvSpPr>
        <p:spPr>
          <a:xfrm>
            <a:off x="8787455" y="3243169"/>
            <a:ext cx="17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데이터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수집부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727E29C-C552-42F7-877F-7293CFCD89CB}"/>
              </a:ext>
            </a:extLst>
          </p:cNvPr>
          <p:cNvSpPr/>
          <p:nvPr/>
        </p:nvSpPr>
        <p:spPr>
          <a:xfrm>
            <a:off x="7531840" y="4581511"/>
            <a:ext cx="3962400" cy="138569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26C87-4650-4F00-9187-77483A0343D2}"/>
              </a:ext>
            </a:extLst>
          </p:cNvPr>
          <p:cNvSpPr txBox="1"/>
          <p:nvPr/>
        </p:nvSpPr>
        <p:spPr>
          <a:xfrm>
            <a:off x="8709488" y="4686240"/>
            <a:ext cx="16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Tlab 돋움 레귤러" panose="020B0600000101010101" charset="-127"/>
                <a:ea typeface="Tlab 돋움 레귤러" panose="020B0600000101010101" charset="-127"/>
              </a:rPr>
              <a:t>위험도 </a:t>
            </a:r>
            <a:r>
              <a:rPr lang="ko-KR" altLang="en-US" dirty="0" err="1">
                <a:latin typeface="Tlab 돋움 레귤러" panose="020B0600000101010101" charset="-127"/>
                <a:ea typeface="Tlab 돋움 레귤러" panose="020B0600000101010101" charset="-127"/>
              </a:rPr>
              <a:t>분석부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120A31-8BE2-4724-AF6D-A20AEC47BB1F}"/>
              </a:ext>
            </a:extLst>
          </p:cNvPr>
          <p:cNvSpPr/>
          <p:nvPr/>
        </p:nvSpPr>
        <p:spPr>
          <a:xfrm>
            <a:off x="8094832" y="5267311"/>
            <a:ext cx="2836416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위험 판단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3A68B3-6C12-4F4B-B781-58E2751408B4}"/>
              </a:ext>
            </a:extLst>
          </p:cNvPr>
          <p:cNvCxnSpPr>
            <a:cxnSpLocks/>
            <a:stCxn id="14" idx="2"/>
            <a:endCxn id="19" idx="0"/>
          </p:cNvCxnSpPr>
          <p:nvPr/>
        </p:nvCxnSpPr>
        <p:spPr>
          <a:xfrm flipH="1">
            <a:off x="9513040" y="3793854"/>
            <a:ext cx="1" cy="7876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3D7C1D-3331-4420-B201-80EFF2FBAF6D}"/>
              </a:ext>
            </a:extLst>
          </p:cNvPr>
          <p:cNvSpPr/>
          <p:nvPr/>
        </p:nvSpPr>
        <p:spPr>
          <a:xfrm>
            <a:off x="2674090" y="7567401"/>
            <a:ext cx="6469910" cy="19957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EAECAD-150E-42EE-9969-7F3CD73AA792}"/>
              </a:ext>
            </a:extLst>
          </p:cNvPr>
          <p:cNvSpPr/>
          <p:nvPr/>
        </p:nvSpPr>
        <p:spPr>
          <a:xfrm>
            <a:off x="4236190" y="8100800"/>
            <a:ext cx="224790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점멸등 제어 모듈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95EBD3-4367-45B1-8FD1-B391D681FC60}"/>
              </a:ext>
            </a:extLst>
          </p:cNvPr>
          <p:cNvSpPr txBox="1"/>
          <p:nvPr/>
        </p:nvSpPr>
        <p:spPr>
          <a:xfrm>
            <a:off x="4807690" y="7592353"/>
            <a:ext cx="16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점멸등 제어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911894-3451-4166-B867-B271563B7868}"/>
              </a:ext>
            </a:extLst>
          </p:cNvPr>
          <p:cNvSpPr/>
          <p:nvPr/>
        </p:nvSpPr>
        <p:spPr>
          <a:xfrm>
            <a:off x="6472130" y="8958523"/>
            <a:ext cx="161216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Tlab 돋움 레귤러" panose="020B0600000101010101" charset="-127"/>
                <a:ea typeface="Tlab 돋움 레귤러" panose="020B0600000101010101" charset="-127"/>
              </a:rPr>
              <a:t>LED </a:t>
            </a:r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점멸등</a:t>
            </a: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10A1ACA9-C294-4FC4-A2CE-53330DF4071E}"/>
              </a:ext>
            </a:extLst>
          </p:cNvPr>
          <p:cNvCxnSpPr>
            <a:cxnSpLocks/>
            <a:stCxn id="31" idx="2"/>
            <a:endCxn id="41" idx="1"/>
          </p:cNvCxnSpPr>
          <p:nvPr/>
        </p:nvCxnSpPr>
        <p:spPr>
          <a:xfrm rot="16200000" flipH="1">
            <a:off x="5615743" y="8359074"/>
            <a:ext cx="600785" cy="111199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9E64A13C-DE3E-47C1-AEFE-C3A114BC2675}"/>
              </a:ext>
            </a:extLst>
          </p:cNvPr>
          <p:cNvSpPr/>
          <p:nvPr/>
        </p:nvSpPr>
        <p:spPr>
          <a:xfrm>
            <a:off x="12573000" y="183721"/>
            <a:ext cx="5587512" cy="1987979"/>
          </a:xfrm>
          <a:prstGeom prst="trapezoid">
            <a:avLst>
              <a:gd name="adj" fmla="val 62569"/>
            </a:avLst>
          </a:prstGeom>
          <a:solidFill>
            <a:srgbClr val="C5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7432D8E-1268-4FD3-BFA4-24EC72634848}"/>
              </a:ext>
            </a:extLst>
          </p:cNvPr>
          <p:cNvSpPr/>
          <p:nvPr/>
        </p:nvSpPr>
        <p:spPr>
          <a:xfrm>
            <a:off x="1600200" y="3009900"/>
            <a:ext cx="15925800" cy="6836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75A3815-47CD-4246-B38A-785B3ACFE33D}"/>
              </a:ext>
            </a:extLst>
          </p:cNvPr>
          <p:cNvSpPr/>
          <p:nvPr/>
        </p:nvSpPr>
        <p:spPr>
          <a:xfrm>
            <a:off x="1828799" y="3158726"/>
            <a:ext cx="4195829" cy="642399"/>
          </a:xfrm>
          <a:prstGeom prst="rect">
            <a:avLst/>
          </a:prstGeom>
          <a:solidFill>
            <a:srgbClr val="719D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제어 시스템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422C77E-4EED-4322-853B-9FA923D1F96D}"/>
              </a:ext>
            </a:extLst>
          </p:cNvPr>
          <p:cNvSpPr/>
          <p:nvPr/>
        </p:nvSpPr>
        <p:spPr>
          <a:xfrm>
            <a:off x="9707085" y="7567401"/>
            <a:ext cx="6469910" cy="199570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E06C873-2755-4E1C-BC46-E4D3F35DBBF2}"/>
              </a:ext>
            </a:extLst>
          </p:cNvPr>
          <p:cNvSpPr/>
          <p:nvPr/>
        </p:nvSpPr>
        <p:spPr>
          <a:xfrm>
            <a:off x="11269185" y="8100800"/>
            <a:ext cx="2247900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브레이크 제어 모듈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38CD93-47CB-46F4-AA25-EBB6E18CF1BA}"/>
              </a:ext>
            </a:extLst>
          </p:cNvPr>
          <p:cNvSpPr txBox="1"/>
          <p:nvPr/>
        </p:nvSpPr>
        <p:spPr>
          <a:xfrm>
            <a:off x="11840684" y="7592353"/>
            <a:ext cx="221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lab 돋움 레귤러" panose="020B0600000101010101" charset="-127"/>
                <a:ea typeface="Tlab 돋움 레귤러" panose="020B0600000101010101" charset="-127"/>
              </a:rPr>
              <a:t>브레이크 제어 모듈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FC1353-A3D9-4E51-B6EE-B06002D85230}"/>
              </a:ext>
            </a:extLst>
          </p:cNvPr>
          <p:cNvSpPr/>
          <p:nvPr/>
        </p:nvSpPr>
        <p:spPr>
          <a:xfrm>
            <a:off x="13505124" y="8958523"/>
            <a:ext cx="2108785" cy="5138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Tlab 돋움 레귤러" panose="020B0600000101010101" charset="-127"/>
                <a:ea typeface="Tlab 돋움 레귤러" panose="020B0600000101010101" charset="-127"/>
              </a:rPr>
              <a:t>속도 감속 신호</a:t>
            </a:r>
            <a:endParaRPr lang="ko-KR" altLang="en-US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F9EFC3F5-4681-41D2-91C4-2DA85F962F44}"/>
              </a:ext>
            </a:extLst>
          </p:cNvPr>
          <p:cNvCxnSpPr>
            <a:cxnSpLocks/>
            <a:stCxn id="48" idx="2"/>
            <a:endCxn id="50" idx="1"/>
          </p:cNvCxnSpPr>
          <p:nvPr/>
        </p:nvCxnSpPr>
        <p:spPr>
          <a:xfrm rot="16200000" flipH="1">
            <a:off x="12648737" y="8359074"/>
            <a:ext cx="600785" cy="1111989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D590BA9B-CC0D-4E00-896B-22F78000C9C2}"/>
              </a:ext>
            </a:extLst>
          </p:cNvPr>
          <p:cNvCxnSpPr>
            <a:stCxn id="19" idx="2"/>
            <a:endCxn id="32" idx="0"/>
          </p:cNvCxnSpPr>
          <p:nvPr/>
        </p:nvCxnSpPr>
        <p:spPr>
          <a:xfrm rot="5400000">
            <a:off x="6766009" y="4845321"/>
            <a:ext cx="1625145" cy="3868919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구부러짐 23">
            <a:extLst>
              <a:ext uri="{FF2B5EF4-FFF2-40B4-BE49-F238E27FC236}">
                <a16:creationId xmlns:a16="http://schemas.microsoft.com/office/drawing/2014/main" id="{246B8681-A229-4620-A4F3-69959ED8080A}"/>
              </a:ext>
            </a:extLst>
          </p:cNvPr>
          <p:cNvCxnSpPr>
            <a:stCxn id="19" idx="2"/>
            <a:endCxn id="47" idx="0"/>
          </p:cNvCxnSpPr>
          <p:nvPr/>
        </p:nvCxnSpPr>
        <p:spPr>
          <a:xfrm rot="16200000" flipH="1">
            <a:off x="10427444" y="5052804"/>
            <a:ext cx="1600193" cy="34290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92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6A37-CB8F-2755-DBD3-194FE4B8F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5180E5B-49C8-7A49-05AB-48291FA4F7BC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06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67254A7-839E-83CF-F096-84466E988E87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기대 효과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AB4C2DE-7F68-C56D-8F94-E9A94983855F}"/>
              </a:ext>
            </a:extLst>
          </p:cNvPr>
          <p:cNvGrpSpPr/>
          <p:nvPr/>
        </p:nvGrpSpPr>
        <p:grpSpPr>
          <a:xfrm>
            <a:off x="2557070" y="2781300"/>
            <a:ext cx="13515975" cy="6960192"/>
            <a:chOff x="4162425" y="2679108"/>
            <a:chExt cx="9963150" cy="54387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DF847D0-2397-C856-A36B-10984076FD89}"/>
                </a:ext>
              </a:extLst>
            </p:cNvPr>
            <p:cNvGrpSpPr/>
            <p:nvPr/>
          </p:nvGrpSpPr>
          <p:grpSpPr>
            <a:xfrm>
              <a:off x="4162425" y="6362700"/>
              <a:ext cx="9963150" cy="1755190"/>
              <a:chOff x="1114424" y="4555032"/>
              <a:chExt cx="9963150" cy="175519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92C2616-25D4-9793-DFD0-C5B95372D09A}"/>
                  </a:ext>
                </a:extLst>
              </p:cNvPr>
              <p:cNvSpPr/>
              <p:nvPr/>
            </p:nvSpPr>
            <p:spPr>
              <a:xfrm>
                <a:off x="1795193" y="4555032"/>
                <a:ext cx="9282381" cy="1755190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BE9362B-722F-67F1-2D33-259B55A24DEE}"/>
                  </a:ext>
                </a:extLst>
              </p:cNvPr>
              <p:cNvSpPr/>
              <p:nvPr/>
            </p:nvSpPr>
            <p:spPr>
              <a:xfrm>
                <a:off x="1114424" y="4555032"/>
                <a:ext cx="1897376" cy="175519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7D129FD-8720-9C07-4CC0-298B0D4507FA}"/>
                  </a:ext>
                </a:extLst>
              </p:cNvPr>
              <p:cNvSpPr/>
              <p:nvPr/>
            </p:nvSpPr>
            <p:spPr>
              <a:xfrm>
                <a:off x="2025184" y="4636879"/>
                <a:ext cx="8969594" cy="15819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3265B8A-8019-3749-2764-EED7CDB9D817}"/>
                  </a:ext>
                </a:extLst>
              </p:cNvPr>
              <p:cNvSpPr/>
              <p:nvPr/>
            </p:nvSpPr>
            <p:spPr>
              <a:xfrm>
                <a:off x="1175676" y="4607345"/>
                <a:ext cx="1738074" cy="165014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FDB367-42E4-89D2-C2A4-77A1867B9B09}"/>
                  </a:ext>
                </a:extLst>
              </p:cNvPr>
              <p:cNvSpPr txBox="1"/>
              <p:nvPr/>
            </p:nvSpPr>
            <p:spPr>
              <a:xfrm>
                <a:off x="3011800" y="4854725"/>
                <a:ext cx="7752988" cy="360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endPara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endParaRPr>
              </a:p>
            </p:txBody>
          </p:sp>
        </p:grp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89A22F5-041E-B206-7EC6-77DFCEBC4B9F}"/>
                </a:ext>
              </a:extLst>
            </p:cNvPr>
            <p:cNvSpPr/>
            <p:nvPr/>
          </p:nvSpPr>
          <p:spPr>
            <a:xfrm>
              <a:off x="4843194" y="2679108"/>
              <a:ext cx="9282381" cy="175519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lab 돋움 레귤러" panose="020B0600000101010101" charset="-127"/>
                <a:ea typeface="Tlab 돋움 레귤러" panose="020B0600000101010101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2FC69E0-8040-388F-C71E-7D8DE910DD68}"/>
                </a:ext>
              </a:extLst>
            </p:cNvPr>
            <p:cNvSpPr/>
            <p:nvPr/>
          </p:nvSpPr>
          <p:spPr>
            <a:xfrm>
              <a:off x="4162425" y="2679108"/>
              <a:ext cx="1897376" cy="17551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lab 돋움 레귤러" panose="020B0600000101010101" charset="-127"/>
                <a:ea typeface="Tlab 돋움 레귤러" panose="020B0600000101010101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A8FC41A-87DD-C396-88C1-80F5D733F938}"/>
                </a:ext>
              </a:extLst>
            </p:cNvPr>
            <p:cNvSpPr/>
            <p:nvPr/>
          </p:nvSpPr>
          <p:spPr>
            <a:xfrm>
              <a:off x="5073185" y="2760955"/>
              <a:ext cx="8969594" cy="158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36F285-857C-52B5-84D7-AA852C793A1E}"/>
                </a:ext>
              </a:extLst>
            </p:cNvPr>
            <p:cNvSpPr/>
            <p:nvPr/>
          </p:nvSpPr>
          <p:spPr>
            <a:xfrm>
              <a:off x="4223677" y="2731421"/>
              <a:ext cx="1738074" cy="1650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lab 돋움 레귤러" panose="020B0600000101010101" charset="-127"/>
                <a:ea typeface="Tlab 돋움 레귤러" panose="020B0600000101010101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EB62986B-1A57-EDC1-23A1-613F3BF94D27}"/>
                </a:ext>
              </a:extLst>
            </p:cNvPr>
            <p:cNvGrpSpPr/>
            <p:nvPr/>
          </p:nvGrpSpPr>
          <p:grpSpPr>
            <a:xfrm>
              <a:off x="4162425" y="4527471"/>
              <a:ext cx="9963150" cy="1755190"/>
              <a:chOff x="1114424" y="2719803"/>
              <a:chExt cx="9963150" cy="1755190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64D81693-2D3D-727C-5D98-2E616B3CFCD2}"/>
                  </a:ext>
                </a:extLst>
              </p:cNvPr>
              <p:cNvSpPr/>
              <p:nvPr/>
            </p:nvSpPr>
            <p:spPr>
              <a:xfrm>
                <a:off x="1795193" y="2719803"/>
                <a:ext cx="9282381" cy="1755190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AB875FDB-CBF9-5767-60D5-70CC864C1670}"/>
                  </a:ext>
                </a:extLst>
              </p:cNvPr>
              <p:cNvSpPr/>
              <p:nvPr/>
            </p:nvSpPr>
            <p:spPr>
              <a:xfrm>
                <a:off x="1114424" y="2719803"/>
                <a:ext cx="1897376" cy="175519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CDEBA463-C101-BC10-FEAF-C8701AF064FE}"/>
                  </a:ext>
                </a:extLst>
              </p:cNvPr>
              <p:cNvSpPr/>
              <p:nvPr/>
            </p:nvSpPr>
            <p:spPr>
              <a:xfrm>
                <a:off x="2025184" y="2801650"/>
                <a:ext cx="8969594" cy="15819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27E29E32-56EE-CC5D-1946-9E0F411CC174}"/>
                  </a:ext>
                </a:extLst>
              </p:cNvPr>
              <p:cNvSpPr/>
              <p:nvPr/>
            </p:nvSpPr>
            <p:spPr>
              <a:xfrm>
                <a:off x="1175676" y="2772116"/>
                <a:ext cx="1738074" cy="165014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lab 돋움 레귤러" panose="020B0600000101010101" charset="-127"/>
                  <a:ea typeface="Tlab 돋움 레귤러" panose="020B0600000101010101" charset="-127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402D9EE-B99C-2F4D-FDD3-3B4EEA311D26}"/>
                </a:ext>
              </a:extLst>
            </p:cNvPr>
            <p:cNvSpPr txBox="1"/>
            <p:nvPr/>
          </p:nvSpPr>
          <p:spPr>
            <a:xfrm>
              <a:off x="5981706" y="2927578"/>
              <a:ext cx="7752988" cy="1262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즉각적인 위험 정보 제공을 통한 사용성 증대</a:t>
              </a:r>
              <a:endParaRPr lang="en-US" altLang="ko-KR" sz="24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pPr marL="342900" indent="-342900">
                <a:buFontTx/>
                <a:buChar char="-"/>
              </a:pPr>
              <a:endParaRPr lang="en-US" altLang="ko-KR" sz="24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pPr marL="342900" indent="-342900">
                <a:buFontTx/>
                <a:buChar char="-"/>
              </a:pPr>
              <a:endParaRPr lang="en-US" altLang="ko-KR" sz="3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 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즉각적인 위험 정보를 제공함으로써 이용자가 위험 요소를 즉각 인지할 수 있으며</a:t>
              </a:r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, 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이로 인해 이용자가 안심하고 킥보드를 사용할 수 있는 환경이 조성됨</a:t>
              </a:r>
              <a:endParaRPr lang="en-US" altLang="ko-KR" sz="2400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D266D-7E44-8328-A67F-FB473A4F5E3B}"/>
                </a:ext>
              </a:extLst>
            </p:cNvPr>
            <p:cNvSpPr txBox="1"/>
            <p:nvPr/>
          </p:nvSpPr>
          <p:spPr>
            <a:xfrm>
              <a:off x="6059801" y="4799125"/>
              <a:ext cx="7752988" cy="1226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사고 발생 가능성 감소를 통한 사회적 비용 감소</a:t>
              </a:r>
              <a:endParaRPr lang="en-US" altLang="ko-KR" sz="24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endParaRPr lang="en-US" altLang="ko-KR" sz="2400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사고율 감소로 인해 의료비</a:t>
              </a:r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, 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복구비용 등 사고 처리에 소요되는 사회적 비용이 절감됨</a:t>
              </a:r>
              <a:endParaRPr lang="en-US" altLang="ko-KR" sz="2400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4604354-8ADE-F98E-E577-435B7FFEC134}"/>
                </a:ext>
              </a:extLst>
            </p:cNvPr>
            <p:cNvSpPr txBox="1"/>
            <p:nvPr/>
          </p:nvSpPr>
          <p:spPr>
            <a:xfrm>
              <a:off x="5981706" y="6660384"/>
              <a:ext cx="7752988" cy="108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en-US" altLang="ko-KR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PM</a:t>
              </a:r>
              <a:r>
                <a:rPr lang="ko-KR" altLang="en-US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시장 활성화 효과 </a:t>
              </a:r>
              <a:r>
                <a:rPr lang="en-US" altLang="ko-KR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– </a:t>
              </a:r>
              <a:r>
                <a:rPr lang="ko-KR" altLang="en-US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경제적 측면 보강</a:t>
              </a:r>
              <a:br>
                <a:rPr lang="en-US" altLang="ko-KR" sz="2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</a:br>
              <a:r>
                <a:rPr lang="en-US" altLang="ko-KR" sz="1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2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3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4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5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6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7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8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en-US" altLang="ko-KR" sz="900" b="1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endParaRPr lang="ko-KR" altLang="en-US" sz="24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pPr marL="342900" indent="-342900">
                <a:buFontTx/>
                <a:buChar char="-"/>
              </a:pPr>
              <a:endParaRPr lang="en-US" altLang="ko-KR" sz="300" b="1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  <a:p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 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안전성이 강화됨에 따라 </a:t>
              </a:r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PM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에 대한 부정적 인식 감소로 인해 더 많은 이용자 유입이 가능 이로 인한 </a:t>
              </a:r>
              <a:r>
                <a:rPr lang="en-US" altLang="ko-KR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PM</a:t>
              </a:r>
              <a:r>
                <a:rPr lang="ko-KR" altLang="en-US" sz="2400" dirty="0">
                  <a:latin typeface="Tlab 돋움 레귤러" panose="020B0600000101010101" charset="-127"/>
                  <a:ea typeface="Tlab 돋움 레귤러" panose="020B0600000101010101" charset="-127"/>
                  <a:cs typeface="KoPubWorld돋움체 Medium"/>
                </a:rPr>
                <a:t>관련 서비스 시장이 확대될 가능성 증가</a:t>
              </a:r>
              <a:endParaRPr lang="en-US" altLang="ko-KR" sz="2400" dirty="0">
                <a:latin typeface="Tlab 돋움 레귤러" panose="020B0600000101010101" charset="-127"/>
                <a:ea typeface="Tlab 돋움 레귤러" panose="020B0600000101010101" charset="-127"/>
                <a:cs typeface="KoPubWorld돋움체 Medium"/>
              </a:endParaRPr>
            </a:p>
          </p:txBody>
        </p:sp>
      </p:grpSp>
      <p:sp>
        <p:nvSpPr>
          <p:cNvPr id="36" name="Freeform 7">
            <a:extLst>
              <a:ext uri="{FF2B5EF4-FFF2-40B4-BE49-F238E27FC236}">
                <a16:creationId xmlns:a16="http://schemas.microsoft.com/office/drawing/2014/main" id="{926008F8-2BC0-5C96-0B0F-8EA720DAF787}"/>
              </a:ext>
            </a:extLst>
          </p:cNvPr>
          <p:cNvSpPr/>
          <p:nvPr/>
        </p:nvSpPr>
        <p:spPr>
          <a:xfrm>
            <a:off x="3123245" y="7884112"/>
            <a:ext cx="1338717" cy="1277226"/>
          </a:xfrm>
          <a:custGeom>
            <a:avLst/>
            <a:gdLst/>
            <a:ahLst/>
            <a:cxnLst/>
            <a:rect l="l" t="t" r="r" b="b"/>
            <a:pathLst>
              <a:path w="1943093" h="2047320">
                <a:moveTo>
                  <a:pt x="0" y="0"/>
                </a:moveTo>
                <a:lnTo>
                  <a:pt x="1943093" y="0"/>
                </a:lnTo>
                <a:lnTo>
                  <a:pt x="1943093" y="2047320"/>
                </a:lnTo>
                <a:lnTo>
                  <a:pt x="0" y="204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688F3F9A-E469-66E1-7CE3-35C0B65A0A59}"/>
              </a:ext>
            </a:extLst>
          </p:cNvPr>
          <p:cNvSpPr/>
          <p:nvPr/>
        </p:nvSpPr>
        <p:spPr>
          <a:xfrm>
            <a:off x="3214271" y="5494357"/>
            <a:ext cx="1209647" cy="1538710"/>
          </a:xfrm>
          <a:custGeom>
            <a:avLst/>
            <a:gdLst/>
            <a:ahLst/>
            <a:cxnLst/>
            <a:rect l="l" t="t" r="r" b="b"/>
            <a:pathLst>
              <a:path w="1573008" h="1926848">
                <a:moveTo>
                  <a:pt x="0" y="0"/>
                </a:moveTo>
                <a:lnTo>
                  <a:pt x="1573009" y="0"/>
                </a:lnTo>
                <a:lnTo>
                  <a:pt x="1573009" y="1926848"/>
                </a:lnTo>
                <a:lnTo>
                  <a:pt x="0" y="1926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76840290-EA8A-C2AF-3B93-2824CD8A972D}"/>
              </a:ext>
            </a:extLst>
          </p:cNvPr>
          <p:cNvSpPr/>
          <p:nvPr/>
        </p:nvSpPr>
        <p:spPr>
          <a:xfrm>
            <a:off x="3028035" y="3087952"/>
            <a:ext cx="1632044" cy="1396942"/>
          </a:xfrm>
          <a:custGeom>
            <a:avLst/>
            <a:gdLst/>
            <a:ahLst/>
            <a:cxnLst/>
            <a:rect l="l" t="t" r="r" b="b"/>
            <a:pathLst>
              <a:path w="2037228" h="1774240">
                <a:moveTo>
                  <a:pt x="0" y="0"/>
                </a:moveTo>
                <a:lnTo>
                  <a:pt x="2037228" y="0"/>
                </a:lnTo>
                <a:lnTo>
                  <a:pt x="2037228" y="1774240"/>
                </a:lnTo>
                <a:lnTo>
                  <a:pt x="0" y="17742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68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6A37-CB8F-2755-DBD3-194FE4B8F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F5180E5B-49C8-7A49-05AB-48291FA4F7BC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07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67254A7-839E-83CF-F096-84466E988E87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팀 구성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26" name="Picture 0">
            <a:extLst>
              <a:ext uri="{FF2B5EF4-FFF2-40B4-BE49-F238E27FC236}">
                <a16:creationId xmlns:a16="http://schemas.microsoft.com/office/drawing/2014/main" id="{9287E431-8FC1-4D0B-A8DA-585A2D70D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800" y="2617867"/>
            <a:ext cx="2520000" cy="32425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B948FB3-0BFD-443D-9C3C-F9B6A061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35" y="2617867"/>
            <a:ext cx="2520000" cy="32425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A869491B-5A9F-447A-A822-8F741051F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000" y="2598817"/>
            <a:ext cx="2520000" cy="32425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007FC8-A581-41CF-BBE5-6867070C8DFB}"/>
              </a:ext>
            </a:extLst>
          </p:cNvPr>
          <p:cNvSpPr txBox="1"/>
          <p:nvPr/>
        </p:nvSpPr>
        <p:spPr>
          <a:xfrm>
            <a:off x="3276600" y="6210064"/>
            <a:ext cx="1096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Tlab 돋움 레귤러" panose="020B0600000101010101" charset="-127"/>
                <a:ea typeface="Tlab 돋움 레귤러" panose="020B0600000101010101" charset="-127"/>
              </a:rPr>
              <a:t>김성연</a:t>
            </a:r>
            <a:endParaRPr lang="ko-KR" altLang="en-US" sz="28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8F04C9-F877-49A1-A9C2-EC057E7ECF52}"/>
              </a:ext>
            </a:extLst>
          </p:cNvPr>
          <p:cNvSpPr txBox="1"/>
          <p:nvPr/>
        </p:nvSpPr>
        <p:spPr>
          <a:xfrm>
            <a:off x="8534138" y="6219707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Tlab 돋움 레귤러" panose="020B0600000101010101" charset="-127"/>
                <a:ea typeface="Tlab 돋움 레귤러" panose="020B0600000101010101" charset="-127"/>
              </a:rPr>
              <a:t>김남규</a:t>
            </a:r>
            <a:endParaRPr lang="ko-KR" altLang="en-US" sz="28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A3CEAB-F6C6-408B-A979-14810FF93347}"/>
              </a:ext>
            </a:extLst>
          </p:cNvPr>
          <p:cNvSpPr txBox="1"/>
          <p:nvPr/>
        </p:nvSpPr>
        <p:spPr>
          <a:xfrm>
            <a:off x="13797600" y="6219707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Tlab 돋움 레귤러" panose="020B0600000101010101" charset="-127"/>
                <a:ea typeface="Tlab 돋움 레귤러" panose="020B0600000101010101" charset="-127"/>
              </a:rPr>
              <a:t>박진성</a:t>
            </a:r>
            <a:endParaRPr lang="en-US" altLang="ko-KR" sz="28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2A83D1-0AED-4ADF-A0D6-94FFADEBB7D3}"/>
              </a:ext>
            </a:extLst>
          </p:cNvPr>
          <p:cNvSpPr txBox="1"/>
          <p:nvPr/>
        </p:nvSpPr>
        <p:spPr>
          <a:xfrm>
            <a:off x="1383131" y="6836023"/>
            <a:ext cx="4824404" cy="107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2022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년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~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현재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: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창원대학교 학부 과정</a:t>
            </a:r>
            <a:endParaRPr lang="ko-KR" altLang="en-US" sz="2400" kern="0" dirty="0">
              <a:solidFill>
                <a:srgbClr val="000000"/>
              </a:solidFill>
              <a:effectLst/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95B2BB-50E4-45FD-A26F-3A09079F3836}"/>
              </a:ext>
            </a:extLst>
          </p:cNvPr>
          <p:cNvSpPr txBox="1"/>
          <p:nvPr/>
        </p:nvSpPr>
        <p:spPr>
          <a:xfrm>
            <a:off x="6731797" y="6836023"/>
            <a:ext cx="4824404" cy="107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2022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년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~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현재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: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창원대학교 학부 과정</a:t>
            </a:r>
            <a:endParaRPr lang="ko-KR" altLang="en-US" sz="2400" kern="0" dirty="0">
              <a:solidFill>
                <a:srgbClr val="000000"/>
              </a:solidFill>
              <a:effectLst/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208CC8-5EC3-4EF8-AB97-C95A98E9892F}"/>
              </a:ext>
            </a:extLst>
          </p:cNvPr>
          <p:cNvSpPr txBox="1"/>
          <p:nvPr/>
        </p:nvSpPr>
        <p:spPr>
          <a:xfrm>
            <a:off x="11872597" y="6836023"/>
            <a:ext cx="4824404" cy="1075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fontAlgn="base" latinLnBrk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"/>
            </a:pP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2022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년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월 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~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현재</a:t>
            </a:r>
            <a:r>
              <a:rPr lang="en-US" altLang="ko-KR" sz="2400" kern="0" spc="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: </a:t>
            </a:r>
            <a:r>
              <a:rPr lang="ko-KR" altLang="en-US" sz="2400" kern="0" spc="-50" dirty="0">
                <a:solidFill>
                  <a:srgbClr val="000000"/>
                </a:solidFill>
                <a:effectLst/>
                <a:latin typeface="Tlab 돋움 레귤러" panose="020B0600000101010101" charset="-127"/>
                <a:ea typeface="Tlab 돋움 레귤러" panose="020B0600000101010101" charset="-127"/>
              </a:rPr>
              <a:t>창원대학교 학부 과정</a:t>
            </a:r>
            <a:endParaRPr lang="ko-KR" altLang="en-US" sz="2400" kern="0" dirty="0">
              <a:solidFill>
                <a:srgbClr val="000000"/>
              </a:solidFill>
              <a:effectLst/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562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74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3197" y="5777265"/>
            <a:ext cx="8095966" cy="983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91"/>
              </a:lnSpc>
            </a:pPr>
            <a:r>
              <a:rPr lang="en-US" sz="3799" b="1" spc="501" dirty="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43197" y="3841114"/>
            <a:ext cx="9803018" cy="1302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sz="7599" b="1" dirty="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343197" y="5417290"/>
            <a:ext cx="15601606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71320" y="3973578"/>
            <a:ext cx="751342" cy="7513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646263" y="3973578"/>
            <a:ext cx="751342" cy="7513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71320" y="5015159"/>
            <a:ext cx="751342" cy="7513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46263" y="5015159"/>
            <a:ext cx="751342" cy="7513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1320" y="6054907"/>
            <a:ext cx="751342" cy="7513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71320" y="7094654"/>
            <a:ext cx="751342" cy="751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0" y="0"/>
            <a:ext cx="18288000" cy="2372063"/>
            <a:chOff x="0" y="0"/>
            <a:chExt cx="4816593" cy="62474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16592" cy="624741"/>
            </a:xfrm>
            <a:custGeom>
              <a:avLst/>
              <a:gdLst/>
              <a:ahLst/>
              <a:cxnLst/>
              <a:rect l="l" t="t" r="r" b="b"/>
              <a:pathLst>
                <a:path w="4816592" h="624741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20567" y="1024107"/>
            <a:ext cx="7110099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sz="9600" b="1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70583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5525" y="374795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70583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45525" y="4786374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70583" y="5823651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70583" y="6865870"/>
            <a:ext cx="552818" cy="86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3400" b="1" spc="102">
                <a:solidFill>
                  <a:srgbClr val="FFFF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678334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제안 시스템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78334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기대 효과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927462" y="3724600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개요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27462" y="4766181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altLang="ko-KR" sz="3500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배경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및 </a:t>
            </a:r>
            <a:r>
              <a:rPr lang="en-US" altLang="ko-KR" sz="3500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문제</a:t>
            </a:r>
            <a:r>
              <a:rPr lang="en-US" altLang="ko-KR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  <a:r>
              <a:rPr lang="en-US" altLang="ko-KR" sz="3500" spc="35" dirty="0" err="1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정의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2927462" y="5805929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시장 분석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2927462" y="6845677"/>
            <a:ext cx="5403203" cy="89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0"/>
              </a:lnSpc>
            </a:pPr>
            <a:r>
              <a:rPr lang="ko-KR" altLang="en-US" sz="3500" spc="35" dirty="0">
                <a:solidFill>
                  <a:srgbClr val="6274CF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기존 기술 및 한계</a:t>
            </a:r>
            <a:endParaRPr lang="en-US" altLang="ko-KR" sz="3500" spc="35" dirty="0">
              <a:solidFill>
                <a:srgbClr val="6274CF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52E53-7D9E-FAE1-3D21-2542C03C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A5F0F08-9186-4359-9AB6-7DB41FD2437B}"/>
              </a:ext>
            </a:extLst>
          </p:cNvPr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F2CA34C-F8F6-9D79-6190-6211D821C978}"/>
                </a:ext>
              </a:extLst>
            </p:cNvPr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BFE9020-B5DC-94FB-D784-C1FC21C1BF3D}"/>
                </a:ext>
              </a:extLst>
            </p:cNvPr>
            <p:cNvSpPr txBox="1"/>
            <p:nvPr/>
          </p:nvSpPr>
          <p:spPr>
            <a:xfrm>
              <a:off x="0" y="-76200"/>
              <a:ext cx="240829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DBF6489-33C7-9E3C-BD1C-5AF009DB8CF3}"/>
              </a:ext>
            </a:extLst>
          </p:cNvPr>
          <p:cNvGrpSpPr/>
          <p:nvPr/>
        </p:nvGrpSpPr>
        <p:grpSpPr>
          <a:xfrm>
            <a:off x="9144000" y="38100"/>
            <a:ext cx="9143994" cy="10287000"/>
            <a:chOff x="0" y="-13060"/>
            <a:chExt cx="1567131" cy="176302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DEEBAAF-FA22-6C6D-6D68-00F7142371A3}"/>
                </a:ext>
              </a:extLst>
            </p:cNvPr>
            <p:cNvSpPr/>
            <p:nvPr/>
          </p:nvSpPr>
          <p:spPr>
            <a:xfrm>
              <a:off x="0" y="-1306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8AEB3D3A-1C71-B3B7-5E3F-1E6BEC408C5C}"/>
              </a:ext>
            </a:extLst>
          </p:cNvPr>
          <p:cNvSpPr txBox="1"/>
          <p:nvPr/>
        </p:nvSpPr>
        <p:spPr>
          <a:xfrm>
            <a:off x="10114336" y="6060491"/>
            <a:ext cx="8173664" cy="2588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전동 </a:t>
            </a:r>
            <a:r>
              <a:rPr lang="ko-KR" altLang="en-US" sz="2400" dirty="0" err="1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킥보드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산업은 편리성과 신속성을 바탕으로 높은 성장 가능성을 보이고 있다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미국의 정기권 서비스 도입과 유럽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·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북미의 법규 정비로 시장 활성화가 가속화되고 있으며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국내에서도 미세먼지 저감과 교통체증 해소의 대안으로 주목받고 있다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특히 충전 인프라를 편의점 등에 설치하는 등 한국식 해결책이 개발되면서 산업 성장이 더욱 기대되고 있다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</a:t>
            </a:r>
            <a:endParaRPr lang="en-US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F654CAD-697B-7A9E-B930-27EAA5BEA685}"/>
              </a:ext>
            </a:extLst>
          </p:cNvPr>
          <p:cNvSpPr txBox="1"/>
          <p:nvPr/>
        </p:nvSpPr>
        <p:spPr>
          <a:xfrm>
            <a:off x="10114336" y="1181100"/>
            <a:ext cx="7945064" cy="346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전 세계 전동 </a:t>
            </a:r>
            <a:r>
              <a:rPr lang="ko-KR" altLang="en-US" sz="2400" dirty="0" err="1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킥보드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시장은 연평균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8.5%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의 성장률을 보이며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2030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년에는 약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419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억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8,000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만 달러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약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50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조 원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에 이를 것으로 전망되고 있다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한국의 퍼스널 </a:t>
            </a:r>
            <a:r>
              <a:rPr lang="ko-KR" altLang="en-US" sz="2400" dirty="0" err="1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모빌리티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시장 역시 현재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만 대 수준에서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2030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년까지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50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만 대로 빠르게 성장할 것으로 예상된다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이러한 성장세는 미국과 유럽 등지에서 전동 </a:t>
            </a:r>
            <a:r>
              <a:rPr lang="ko-KR" altLang="en-US" sz="2400" dirty="0" err="1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킥보드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대여 산업이 활발하게 진행되며 시장 수요가 급증하고 있기 때문이다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국내에서는 </a:t>
            </a:r>
            <a:r>
              <a:rPr lang="ko-KR" altLang="en-US" sz="2400" dirty="0" err="1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킥고잉을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 선두로 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15</a:t>
            </a:r>
            <a:r>
              <a:rPr lang="ko-KR" altLang="en-US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개 이상의 업체가 진출하며 산업 확장세를 보이고 있다</a:t>
            </a:r>
            <a:r>
              <a:rPr lang="en-US" altLang="ko-KR" sz="2400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.</a:t>
            </a:r>
            <a:endParaRPr lang="en-US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F2DF089-5A98-9458-BA5A-A6D03C3C5A5C}"/>
              </a:ext>
            </a:extLst>
          </p:cNvPr>
          <p:cNvSpPr txBox="1"/>
          <p:nvPr/>
        </p:nvSpPr>
        <p:spPr>
          <a:xfrm>
            <a:off x="10114336" y="266700"/>
            <a:ext cx="5389995" cy="82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spc="36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시장</a:t>
            </a:r>
            <a:r>
              <a:rPr lang="en-US" sz="3600" b="1" spc="36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600" b="1" spc="36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규모</a:t>
            </a:r>
            <a:endParaRPr lang="en-US" sz="3600" b="1" spc="36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CE5E06AF-AD29-E7AE-0630-BC17F79589D7}"/>
              </a:ext>
            </a:extLst>
          </p:cNvPr>
          <p:cNvSpPr txBox="1"/>
          <p:nvPr/>
        </p:nvSpPr>
        <p:spPr>
          <a:xfrm>
            <a:off x="10114336" y="5007578"/>
            <a:ext cx="5389995" cy="82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3600" b="1" spc="36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성장</a:t>
            </a:r>
            <a:r>
              <a:rPr lang="en-US" sz="3600" b="1" spc="36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3600" b="1" spc="36" dirty="0" err="1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가능성</a:t>
            </a:r>
            <a:endParaRPr lang="en-US" sz="3600" b="1" spc="36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AAE7370-8F9A-7114-6C75-404D76EFB18D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01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CB91D70-02BA-6E46-D1DB-11A0A70D0DD0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개요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6" name="Picture 2" descr="공유 킥보드 월별 이용건수. 그래픽=신재민 기자 shin.jaemin@joongang.co.kr">
            <a:extLst>
              <a:ext uri="{FF2B5EF4-FFF2-40B4-BE49-F238E27FC236}">
                <a16:creationId xmlns:a16="http://schemas.microsoft.com/office/drawing/2014/main" id="{D51FBD6B-F8BD-E52C-0CEA-23C6DA71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01968"/>
            <a:ext cx="6795480" cy="69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653DDFFF-DD5B-FBF4-BC62-B36C8105D19E}"/>
              </a:ext>
            </a:extLst>
          </p:cNvPr>
          <p:cNvSpPr txBox="1"/>
          <p:nvPr/>
        </p:nvSpPr>
        <p:spPr>
          <a:xfrm>
            <a:off x="1371600" y="9463595"/>
            <a:ext cx="7945064" cy="39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ko-KR" altLang="en-US" sz="1600" spc="24" dirty="0"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출처</a:t>
            </a:r>
            <a:r>
              <a:rPr lang="en-US" altLang="ko-KR" sz="1600" spc="24" dirty="0"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: https://www.joongang.co.kr/article/23904253</a:t>
            </a:r>
            <a:endParaRPr lang="en-US" sz="1600" spc="24" dirty="0"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875130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24322" y="2640768"/>
            <a:ext cx="375827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후방 충돌 사고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4562" y="2620095"/>
            <a:ext cx="6704038" cy="819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PM</a:t>
            </a:r>
            <a:r>
              <a:rPr lang="ko-KR" altLang="en-US" sz="3599" b="1" spc="35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에 대한 안전 지원 체계 부족</a:t>
            </a:r>
            <a:endParaRPr lang="en-US" sz="3599" b="1" spc="35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0113" y="3619500"/>
            <a:ext cx="7381427" cy="1795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개인형 이동수단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(Personal Mobility, PM)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은 도심 내 이동 편의성과 친환경성을 갖춘 교통수단으로 빠르게 확산되고 있음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하지만 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PM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이용 증가에 따라 교통사고 위험도 함께 증가하고 있으며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특히 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PM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이용자의 안전을 보장하기 위한 인프라와 규제가 아직 충분하지 않음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endParaRPr lang="en-US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28864" y="3619500"/>
            <a:ext cx="7704602" cy="180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PM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사용자는 주로 전방을 주시하며 주행하고 있어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후방에서 접근하는 위험 물체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예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차량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자전거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보행자 등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대한 대응이 어렵다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이는 사고의 주요 원인 중 하나로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 </a:t>
            </a:r>
            <a:r>
              <a:rPr lang="ko-KR" altLang="en-US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특히 사각지대에서 발생하는 충돌 사고를 예방하기 위한 기술적 해결책이 필요하다</a:t>
            </a:r>
            <a:r>
              <a:rPr lang="en-US" altLang="ko-KR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.</a:t>
            </a:r>
            <a:endParaRPr lang="en-US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배경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및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문제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정의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3BC77E-D37B-3687-6C29-7198B7E5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102" y="5421596"/>
            <a:ext cx="5324475" cy="4476750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98BF6205-6518-3181-6663-2210E33CD3F4}"/>
              </a:ext>
            </a:extLst>
          </p:cNvPr>
          <p:cNvSpPr txBox="1"/>
          <p:nvPr/>
        </p:nvSpPr>
        <p:spPr>
          <a:xfrm>
            <a:off x="2438400" y="9334500"/>
            <a:ext cx="7381427" cy="410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출처</a:t>
            </a:r>
            <a:r>
              <a:rPr lang="en-US" altLang="ko-KR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https://v.daum.net/v/20240522002826459</a:t>
            </a:r>
            <a:endParaRPr lang="en-US" sz="14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395E9B-0740-678B-041B-7BF6A99F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709673"/>
            <a:ext cx="6047702" cy="382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>
            <a:extLst>
              <a:ext uri="{FF2B5EF4-FFF2-40B4-BE49-F238E27FC236}">
                <a16:creationId xmlns:a16="http://schemas.microsoft.com/office/drawing/2014/main" id="{F9158091-6F5F-503A-4BBA-43B9078EB2C4}"/>
              </a:ext>
            </a:extLst>
          </p:cNvPr>
          <p:cNvSpPr txBox="1"/>
          <p:nvPr/>
        </p:nvSpPr>
        <p:spPr>
          <a:xfrm>
            <a:off x="10282125" y="9417553"/>
            <a:ext cx="7381427" cy="410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출처</a:t>
            </a:r>
            <a:r>
              <a:rPr lang="en-US" altLang="ko-KR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https://economist.co.kr/article/view/ecn202211100043</a:t>
            </a:r>
            <a:endParaRPr lang="en-US" sz="14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408296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20171"/>
            <a:ext cx="9143994" cy="10287000"/>
            <a:chOff x="0" y="-13060"/>
            <a:chExt cx="1567131" cy="1763023"/>
          </a:xfrm>
        </p:grpSpPr>
        <p:sp>
          <p:nvSpPr>
            <p:cNvPr id="6" name="Freeform 6"/>
            <p:cNvSpPr/>
            <p:nvPr/>
          </p:nvSpPr>
          <p:spPr>
            <a:xfrm>
              <a:off x="0" y="-13060"/>
              <a:ext cx="1567131" cy="1763023"/>
            </a:xfrm>
            <a:custGeom>
              <a:avLst/>
              <a:gdLst/>
              <a:ahLst/>
              <a:cxnLst/>
              <a:rect l="l" t="t" r="r" b="b"/>
              <a:pathLst>
                <a:path w="1567131" h="1763023">
                  <a:moveTo>
                    <a:pt x="0" y="0"/>
                  </a:moveTo>
                  <a:lnTo>
                    <a:pt x="1567131" y="0"/>
                  </a:lnTo>
                  <a:lnTo>
                    <a:pt x="1567131" y="1763023"/>
                  </a:lnTo>
                  <a:lnTo>
                    <a:pt x="0" y="1763023"/>
                  </a:lnTo>
                  <a:close/>
                </a:path>
              </a:pathLst>
            </a:custGeom>
            <a:blipFill>
              <a:blip r:embed="rId2">
                <a:alphaModFix amt="18000"/>
              </a:blip>
              <a:stretch>
                <a:fillRect l="-65945" r="-2910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41706" y="3445509"/>
            <a:ext cx="7945064" cy="4336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전체적인 이용률은 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20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대가 가장 많으며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, 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가장 사고에 취약함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.</a:t>
            </a:r>
          </a:p>
          <a:p>
            <a:pPr algn="l">
              <a:lnSpc>
                <a:spcPts val="3360"/>
              </a:lnSpc>
            </a:pPr>
            <a:endParaRPr lang="en-US" altLang="ko-KR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algn="l">
              <a:lnSpc>
                <a:spcPts val="3360"/>
              </a:lnSpc>
            </a:pP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20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대가 주요 타겟층이며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, 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안전장치에 대한 수요가 가장 클 것으로 예상됨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 </a:t>
            </a:r>
          </a:p>
          <a:p>
            <a:pPr algn="l">
              <a:lnSpc>
                <a:spcPts val="3360"/>
              </a:lnSpc>
            </a:pPr>
            <a:endParaRPr lang="en-US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algn="l">
              <a:lnSpc>
                <a:spcPts val="3360"/>
              </a:lnSpc>
            </a:pPr>
            <a:r>
              <a:rPr 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30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 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~ 40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 이용률은 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10% 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수준으로 낮지만 시장 잠재력이 존재함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. 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해당 연령대는 안전 의식이 상대적으로 높고 기능성에 가치를 둠 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-&gt; 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안전장치 수요 존재</a:t>
            </a:r>
            <a:endParaRPr lang="en-US" altLang="ko-KR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algn="l">
              <a:lnSpc>
                <a:spcPts val="3360"/>
              </a:lnSpc>
            </a:pPr>
            <a:endParaRPr lang="en-US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  <a:p>
            <a:pPr algn="l">
              <a:lnSpc>
                <a:spcPts val="3360"/>
              </a:lnSpc>
            </a:pPr>
            <a:r>
              <a:rPr 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50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 </a:t>
            </a:r>
            <a:r>
              <a:rPr lang="en-US" altLang="ko-KR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~ 60</a:t>
            </a:r>
            <a:r>
              <a:rPr lang="ko-KR" altLang="en-US" sz="2400" spc="24" dirty="0">
                <a:solidFill>
                  <a:schemeClr val="bg1"/>
                </a:solidFill>
                <a:latin typeface="Tlab 돋움 레귤러" panose="020B0600000101010101" charset="-127"/>
                <a:ea typeface="Tlab 돋움 레귤러" panose="020B0600000101010101" charset="-127"/>
                <a:cs typeface="Tlab 돋움 레귤러"/>
                <a:sym typeface="Tlab 돋움 레귤러"/>
              </a:rPr>
              <a:t>대 이용률과 사고율 모두 낮아 시장성은 제한적</a:t>
            </a:r>
            <a:endParaRPr lang="en-US" sz="2400" spc="24" dirty="0">
              <a:solidFill>
                <a:schemeClr val="bg1"/>
              </a:solidFill>
              <a:latin typeface="Tlab 돋움 레귤러" panose="020B0600000101010101" charset="-127"/>
              <a:ea typeface="Tlab 돋움 레귤러" panose="020B0600000101010101" charset="-127"/>
              <a:cs typeface="Tlab 돋움 레귤러"/>
              <a:sym typeface="Tlab 돋움 레귤러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41706" y="2531109"/>
            <a:ext cx="5389995" cy="82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ko-KR" altLang="en-US" sz="3600" b="1" spc="36" dirty="0">
                <a:solidFill>
                  <a:srgbClr val="98A9F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연령대별 이용률 및 사고율</a:t>
            </a:r>
            <a:endParaRPr lang="en-US" sz="3600" b="1" spc="36" dirty="0">
              <a:solidFill>
                <a:srgbClr val="98A9F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시장</a:t>
            </a:r>
            <a:r>
              <a:rPr 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 </a:t>
            </a:r>
            <a:r>
              <a:rPr lang="en-US" sz="5200" b="1" dirty="0" err="1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분석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DC25ED8E-395D-46C4-A5EE-023C83789CA4}"/>
              </a:ext>
            </a:extLst>
          </p:cNvPr>
          <p:cNvGraphicFramePr/>
          <p:nvPr/>
        </p:nvGraphicFramePr>
        <p:xfrm>
          <a:off x="228600" y="2493009"/>
          <a:ext cx="8399842" cy="7264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8">
            <a:extLst>
              <a:ext uri="{FF2B5EF4-FFF2-40B4-BE49-F238E27FC236}">
                <a16:creationId xmlns:a16="http://schemas.microsoft.com/office/drawing/2014/main" id="{B95CCBD6-54C5-01F8-6828-3B1AD171AC06}"/>
              </a:ext>
            </a:extLst>
          </p:cNvPr>
          <p:cNvSpPr txBox="1"/>
          <p:nvPr/>
        </p:nvSpPr>
        <p:spPr>
          <a:xfrm>
            <a:off x="1504794" y="9457851"/>
            <a:ext cx="7381427" cy="410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ko-KR" altLang="en-US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출처</a:t>
            </a:r>
            <a:r>
              <a:rPr lang="en-US" altLang="ko-KR" sz="1400" spc="23" dirty="0">
                <a:solidFill>
                  <a:srgbClr val="000000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: https://www.insjournal.co.kr/news/articleView.html?idxno=10608</a:t>
            </a:r>
            <a:endParaRPr lang="en-US" sz="1400" spc="23" dirty="0">
              <a:solidFill>
                <a:srgbClr val="000000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"/>
          <p:cNvSpPr/>
          <p:nvPr/>
        </p:nvSpPr>
        <p:spPr>
          <a:xfrm>
            <a:off x="10150078" y="4066876"/>
            <a:ext cx="523578" cy="523578"/>
          </a:xfrm>
          <a:prstGeom prst="roundRect">
            <a:avLst>
              <a:gd name="adj" fmla="val 2400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972800" y="4066877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ko-KR" altLang="en-US" sz="2750" kern="0" spc="-55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사이드 미러의 활용</a:t>
            </a:r>
            <a:r>
              <a:rPr lang="en-US" altLang="ko-KR" sz="2750" kern="0" spc="-55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	</a:t>
            </a:r>
            <a:endParaRPr lang="en-US" sz="275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72800" y="4686300"/>
            <a:ext cx="6553200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ko-KR" altLang="en-US" sz="2313" kern="0" spc="-4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기존 기술은 </a:t>
            </a:r>
            <a:r>
              <a:rPr lang="ko-KR" altLang="en-US" sz="2313" kern="0" spc="-4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킥보드</a:t>
            </a:r>
            <a:r>
              <a:rPr lang="ko-KR" altLang="en-US" sz="2313" kern="0" spc="-4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손잡이 부분에 사이드 미러를 달아 탑승자가 뒤를 볼 수 없는 문제를 해결하고자 하였으나 킥보드를 이용 시 손잡이는 매우 아래에 있다는 점과 사이드 미러를 보기위해 전방주시를 포기하고 밑을 바라봐야 한다는 점에서 한계가 있음</a:t>
            </a:r>
            <a:r>
              <a:rPr lang="en-US" altLang="ko-KR" sz="2313" kern="0" spc="-4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.</a:t>
            </a:r>
            <a:endParaRPr lang="en-US" sz="2313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12F75EFF-5259-DFBF-EDD8-EB7E5BDC7788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7A18446-6A68-2B0B-C2FA-DA38EC563F7F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기술 및 한계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43A650-318B-4267-B087-A95E23C1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2828924"/>
            <a:ext cx="7478217" cy="6353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2769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>
            <a:extLst>
              <a:ext uri="{FF2B5EF4-FFF2-40B4-BE49-F238E27FC236}">
                <a16:creationId xmlns:a16="http://schemas.microsoft.com/office/drawing/2014/main" id="{12F75EFF-5259-DFBF-EDD8-EB7E5BDC7788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04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7A18446-6A68-2B0B-C2FA-DA38EC563F7F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기존 기술 및 한계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17" name="Text 6">
            <a:extLst>
              <a:ext uri="{FF2B5EF4-FFF2-40B4-BE49-F238E27FC236}">
                <a16:creationId xmlns:a16="http://schemas.microsoft.com/office/drawing/2014/main" id="{B64E78F6-87E6-4D5A-B08D-4B16E8CFF864}"/>
              </a:ext>
            </a:extLst>
          </p:cNvPr>
          <p:cNvSpPr/>
          <p:nvPr/>
        </p:nvSpPr>
        <p:spPr>
          <a:xfrm>
            <a:off x="12192000" y="4238923"/>
            <a:ext cx="3695551" cy="3358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endParaRPr lang="en-US" sz="2313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6157F1A9-F214-4C60-B7E0-7A226397162E}"/>
              </a:ext>
            </a:extLst>
          </p:cNvPr>
          <p:cNvSpPr/>
          <p:nvPr/>
        </p:nvSpPr>
        <p:spPr>
          <a:xfrm>
            <a:off x="10150078" y="4066876"/>
            <a:ext cx="523578" cy="523578"/>
          </a:xfrm>
          <a:prstGeom prst="roundRect">
            <a:avLst>
              <a:gd name="adj" fmla="val 2400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noFill/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96687432-1AAB-473D-B95B-1AF70EAD59F5}"/>
              </a:ext>
            </a:extLst>
          </p:cNvPr>
          <p:cNvSpPr/>
          <p:nvPr/>
        </p:nvSpPr>
        <p:spPr>
          <a:xfrm>
            <a:off x="10972800" y="4066877"/>
            <a:ext cx="3520231" cy="439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38"/>
              </a:lnSpc>
            </a:pPr>
            <a:r>
              <a:rPr lang="en-US" altLang="ko-KR" sz="2750" kern="0" spc="-55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후방</a:t>
            </a:r>
            <a:r>
              <a:rPr lang="en-US" altLang="ko-KR" sz="2750" kern="0" spc="-55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 </a:t>
            </a:r>
            <a:r>
              <a:rPr lang="en-US" altLang="ko-KR" sz="2750" kern="0" spc="-55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감지</a:t>
            </a:r>
            <a:r>
              <a:rPr lang="en-US" altLang="ko-KR" sz="2750" kern="0" spc="-55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 </a:t>
            </a:r>
            <a:r>
              <a:rPr lang="en-US" altLang="ko-KR" sz="2750" kern="0" spc="-55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부재</a:t>
            </a:r>
            <a:endParaRPr lang="en-US" altLang="ko-KR" sz="275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F74C9A9F-95C3-47E1-8E6E-238E4F2BC45D}"/>
              </a:ext>
            </a:extLst>
          </p:cNvPr>
          <p:cNvSpPr/>
          <p:nvPr/>
        </p:nvSpPr>
        <p:spPr>
          <a:xfrm>
            <a:off x="10972800" y="4686300"/>
            <a:ext cx="6553200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ko-KR" altLang="en-US" sz="2313" dirty="0">
                <a:latin typeface="Tlab 돋움 레귤러" panose="020B0600000101010101" charset="-127"/>
                <a:ea typeface="Tlab 돋움 레귤러" panose="020B0600000101010101" charset="-127"/>
              </a:rPr>
              <a:t>전방에 한해서만 탐지를 해 후방에서 오는 객체에 대한 대비가 부족한 점</a:t>
            </a:r>
            <a:r>
              <a:rPr lang="en-US" altLang="ko-KR" sz="2313" dirty="0">
                <a:latin typeface="Tlab 돋움 레귤러" panose="020B0600000101010101" charset="-127"/>
                <a:ea typeface="Tlab 돋움 레귤러" panose="020B0600000101010101" charset="-127"/>
              </a:rPr>
              <a:t>,  </a:t>
            </a:r>
            <a:r>
              <a:rPr lang="ko-KR" altLang="en-US" sz="2313" dirty="0" err="1">
                <a:latin typeface="Tlab 돋움 레귤러" panose="020B0600000101010101" charset="-127"/>
                <a:ea typeface="Tlab 돋움 레귤러" panose="020B0600000101010101" charset="-127"/>
              </a:rPr>
              <a:t>킥보드</a:t>
            </a:r>
            <a:r>
              <a:rPr lang="ko-KR" altLang="en-US" sz="2313" dirty="0">
                <a:latin typeface="Tlab 돋움 레귤러" panose="020B0600000101010101" charset="-127"/>
                <a:ea typeface="Tlab 돋움 레귤러" panose="020B0600000101010101" charset="-127"/>
              </a:rPr>
              <a:t> 주행 중 뒤를 보기 어렵다는 점을 고려해 후방 감지가 부족함</a:t>
            </a:r>
            <a:r>
              <a:rPr lang="en-US" altLang="ko-KR" sz="2313" dirty="0">
                <a:latin typeface="Tlab 돋움 레귤러" panose="020B0600000101010101" charset="-127"/>
                <a:ea typeface="Tlab 돋움 레귤러" panose="020B0600000101010101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C6542E8-0030-4031-9119-C8348352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8" y="2828924"/>
            <a:ext cx="7478217" cy="6336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2E9D6-12CC-794D-AC6B-9F3166215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24469A4-6B38-0462-163C-4632DCEDA3D7}"/>
              </a:ext>
            </a:extLst>
          </p:cNvPr>
          <p:cNvSpPr txBox="1"/>
          <p:nvPr/>
        </p:nvSpPr>
        <p:spPr>
          <a:xfrm>
            <a:off x="779929" y="5478767"/>
            <a:ext cx="6680108" cy="66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9"/>
              </a:lnSpc>
            </a:pPr>
            <a:r>
              <a:rPr lang="ko-KR" altLang="en-US" sz="3999" b="1" spc="2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개인 이동형 장비 보조 시스템</a:t>
            </a:r>
            <a:endParaRPr lang="en-US" sz="3999" b="1" spc="231" dirty="0">
              <a:solidFill>
                <a:srgbClr val="6274CF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4C88E72-92F6-7EAC-093D-C3ABAC6FE35A}"/>
              </a:ext>
            </a:extLst>
          </p:cNvPr>
          <p:cNvSpPr txBox="1"/>
          <p:nvPr/>
        </p:nvSpPr>
        <p:spPr>
          <a:xfrm>
            <a:off x="765841" y="6248307"/>
            <a:ext cx="7455088" cy="186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ko-KR" alt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개인 이동형 장비 </a:t>
            </a:r>
            <a:r>
              <a:rPr lang="en-US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(</a:t>
            </a:r>
            <a:r>
              <a:rPr lang="ko-KR" altLang="en-US" sz="2400" spc="24" dirty="0" err="1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킥보드</a:t>
            </a:r>
            <a:r>
              <a:rPr lang="en-US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,</a:t>
            </a:r>
            <a:r>
              <a:rPr lang="ko-KR" alt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전동자전거 등</a:t>
            </a:r>
            <a:r>
              <a:rPr lang="en-US" altLang="ko-KR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)</a:t>
            </a:r>
            <a:r>
              <a:rPr lang="ko-KR" alt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에 장착하여 사용할 수 있는 보조 장비 시스템을 제안함</a:t>
            </a:r>
            <a:endParaRPr lang="en-US" altLang="ko-KR" sz="24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720"/>
              </a:lnSpc>
            </a:pPr>
            <a:endParaRPr lang="en-US" sz="24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  <a:p>
            <a:pPr algn="l">
              <a:lnSpc>
                <a:spcPts val="3720"/>
              </a:lnSpc>
            </a:pPr>
            <a:r>
              <a:rPr lang="ko-KR" altLang="en-US" sz="24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해당 장비들은 스마트폰을 통해 제어 및 사용이 가능함</a:t>
            </a:r>
            <a:endParaRPr lang="en-US" sz="24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D99656C-07F4-C1CB-C890-2068BAC6CD25}"/>
              </a:ext>
            </a:extLst>
          </p:cNvPr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116D8C7-B4C2-BD8D-6358-274A3C6FF386}"/>
              </a:ext>
            </a:extLst>
          </p:cNvPr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endParaRPr lang="en-US" altLang="ko-KR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pic>
        <p:nvPicPr>
          <p:cNvPr id="1026" name="Picture 2" descr="유토이미지 | 전동 킥보드, 전동 스쿠터. 벡터 라인아트 일러스트.">
            <a:extLst>
              <a:ext uri="{FF2B5EF4-FFF2-40B4-BE49-F238E27FC236}">
                <a16:creationId xmlns:a16="http://schemas.microsoft.com/office/drawing/2014/main" id="{55F527DC-AD97-BF8D-9C85-FA5FDFB85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292168"/>
            <a:ext cx="5877582" cy="35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블랙, 어둠이(가) 표시된 사진&#10;&#10;자동 생성된 설명">
            <a:extLst>
              <a:ext uri="{FF2B5EF4-FFF2-40B4-BE49-F238E27FC236}">
                <a16:creationId xmlns:a16="http://schemas.microsoft.com/office/drawing/2014/main" id="{E3FE13F6-5A3C-0EA1-1CFB-7AC5AE6012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3301568"/>
            <a:ext cx="1981200" cy="1981200"/>
          </a:xfrm>
          <a:prstGeom prst="rect">
            <a:avLst/>
          </a:prstGeom>
        </p:spPr>
      </p:pic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ABAD5281-CB52-7660-D5A0-5BEFE28A52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182601" y="4977968"/>
            <a:ext cx="2577565" cy="2057400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브레이크 - 무료 교통개 아이콘">
            <a:extLst>
              <a:ext uri="{FF2B5EF4-FFF2-40B4-BE49-F238E27FC236}">
                <a16:creationId xmlns:a16="http://schemas.microsoft.com/office/drawing/2014/main" id="{A94B2743-8840-C503-C11F-C42E3730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26" y="220989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E233F15E-282D-CE5E-0ED2-84AF1590202A}"/>
              </a:ext>
            </a:extLst>
          </p:cNvPr>
          <p:cNvCxnSpPr>
            <a:cxnSpLocks/>
          </p:cNvCxnSpPr>
          <p:nvPr/>
        </p:nvCxnSpPr>
        <p:spPr>
          <a:xfrm>
            <a:off x="7820426" y="3487994"/>
            <a:ext cx="2124850" cy="1143002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 descr="블랙, 어둠이(가) 표시된 사진&#10;&#10;자동 생성된 설명">
            <a:extLst>
              <a:ext uri="{FF2B5EF4-FFF2-40B4-BE49-F238E27FC236}">
                <a16:creationId xmlns:a16="http://schemas.microsoft.com/office/drawing/2014/main" id="{37755F23-6C37-D962-3A8C-C413E6F98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06" y="1150907"/>
            <a:ext cx="1828800" cy="1828800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9A55DB7D-F784-A20F-BF0B-DD10BA172B95}"/>
              </a:ext>
            </a:extLst>
          </p:cNvPr>
          <p:cNvCxnSpPr>
            <a:cxnSpLocks/>
          </p:cNvCxnSpPr>
          <p:nvPr/>
        </p:nvCxnSpPr>
        <p:spPr>
          <a:xfrm rot="5400000">
            <a:off x="11753874" y="4565229"/>
            <a:ext cx="3357711" cy="890553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43CBD177-9F3B-114D-062D-2ACDC1B0B03F}"/>
              </a:ext>
            </a:extLst>
          </p:cNvPr>
          <p:cNvSpPr txBox="1"/>
          <p:nvPr/>
        </p:nvSpPr>
        <p:spPr>
          <a:xfrm>
            <a:off x="14830341" y="5350114"/>
            <a:ext cx="3820245" cy="440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ko-KR" altLang="en-US" sz="20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후방 카메라를 통한 정보 수집 </a:t>
            </a:r>
            <a:endParaRPr lang="en-US" sz="20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9E00383-0128-AB86-2F50-77CCF944C531}"/>
              </a:ext>
            </a:extLst>
          </p:cNvPr>
          <p:cNvSpPr txBox="1"/>
          <p:nvPr/>
        </p:nvSpPr>
        <p:spPr>
          <a:xfrm>
            <a:off x="4874385" y="1822540"/>
            <a:ext cx="4125045" cy="426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ko-KR" altLang="en-US" sz="2000" spc="24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수집한 정보를 바탕으로 브레이크 작동</a:t>
            </a:r>
            <a:endParaRPr lang="en-US" sz="20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12B52C1-97C8-2DE8-4E82-812DA8C86B92}"/>
              </a:ext>
            </a:extLst>
          </p:cNvPr>
          <p:cNvSpPr txBox="1"/>
          <p:nvPr/>
        </p:nvSpPr>
        <p:spPr>
          <a:xfrm>
            <a:off x="12039600" y="495085"/>
            <a:ext cx="4125045" cy="426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20"/>
              </a:lnSpc>
            </a:pPr>
            <a:r>
              <a:rPr lang="ko-KR" altLang="en-US" sz="2000" spc="24" dirty="0">
                <a:solidFill>
                  <a:srgbClr val="494739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수집한 정보를 바탕으로 점멸등 사용</a:t>
            </a:r>
            <a:endParaRPr lang="en-US" sz="2000" spc="24" dirty="0">
              <a:solidFill>
                <a:srgbClr val="494739"/>
              </a:solidFill>
              <a:latin typeface="Tlab 돋움 레귤러"/>
              <a:ea typeface="Tlab 돋움 레귤러"/>
              <a:cs typeface="Tlab 돋움 레귤러"/>
              <a:sym typeface="Tlab 돋움 레귤러"/>
            </a:endParaRPr>
          </a:p>
        </p:txBody>
      </p:sp>
    </p:spTree>
    <p:extLst>
      <p:ext uri="{BB962C8B-B14F-4D97-AF65-F5344CB8AC3E}">
        <p14:creationId xmlns:p14="http://schemas.microsoft.com/office/powerpoint/2010/main" val="1045510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144562" y="-38100"/>
            <a:ext cx="1396179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5499" b="1" spc="131" dirty="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4562" y="849630"/>
            <a:ext cx="5301543" cy="118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00"/>
              </a:lnSpc>
            </a:pPr>
            <a:r>
              <a:rPr lang="ko-KR" altLang="en-US" sz="5200" b="1" dirty="0">
                <a:solidFill>
                  <a:srgbClr val="252525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제안 시스템</a:t>
            </a:r>
            <a:endParaRPr lang="en-US" sz="5200" b="1" dirty="0">
              <a:solidFill>
                <a:srgbClr val="252525"/>
              </a:solidFill>
              <a:latin typeface="Tlab 돋움 레귤러 Bold"/>
              <a:ea typeface="Tlab 돋움 레귤러 Bold"/>
              <a:cs typeface="Tlab 돋움 레귤러 Bold"/>
              <a:sym typeface="Tlab 돋움 레귤러 Bold"/>
            </a:endParaRP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9B9AA2FE-5D54-4EFB-B2E4-C91D2261DF1B}"/>
              </a:ext>
            </a:extLst>
          </p:cNvPr>
          <p:cNvSpPr/>
          <p:nvPr/>
        </p:nvSpPr>
        <p:spPr>
          <a:xfrm>
            <a:off x="3276603" y="2741022"/>
            <a:ext cx="2514600" cy="2057400"/>
          </a:xfrm>
          <a:prstGeom prst="triangle">
            <a:avLst/>
          </a:prstGeom>
          <a:solidFill>
            <a:srgbClr val="719D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1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8" name="사다리꼴 7">
            <a:extLst>
              <a:ext uri="{FF2B5EF4-FFF2-40B4-BE49-F238E27FC236}">
                <a16:creationId xmlns:a16="http://schemas.microsoft.com/office/drawing/2014/main" id="{098EFCF1-0E19-4B5E-B333-B689B1B89A05}"/>
              </a:ext>
            </a:extLst>
          </p:cNvPr>
          <p:cNvSpPr/>
          <p:nvPr/>
        </p:nvSpPr>
        <p:spPr>
          <a:xfrm>
            <a:off x="1883131" y="5126809"/>
            <a:ext cx="5301543" cy="2057400"/>
          </a:xfrm>
          <a:prstGeom prst="trapezoid">
            <a:avLst>
              <a:gd name="adj" fmla="val 61934"/>
            </a:avLst>
          </a:prstGeom>
          <a:solidFill>
            <a:srgbClr val="96B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2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202DCC5E-ED52-4359-B5AB-5E9D40545B2A}"/>
              </a:ext>
            </a:extLst>
          </p:cNvPr>
          <p:cNvSpPr/>
          <p:nvPr/>
        </p:nvSpPr>
        <p:spPr>
          <a:xfrm>
            <a:off x="381004" y="7512596"/>
            <a:ext cx="8305796" cy="2057400"/>
          </a:xfrm>
          <a:prstGeom prst="trapezoid">
            <a:avLst>
              <a:gd name="adj" fmla="val 62569"/>
            </a:avLst>
          </a:prstGeom>
          <a:solidFill>
            <a:srgbClr val="C5D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3</a:t>
            </a:r>
            <a:endParaRPr lang="ko-KR" altLang="en-US" sz="2400" dirty="0">
              <a:solidFill>
                <a:schemeClr val="tx1"/>
              </a:solidFill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5747D5D6-36FA-4BDC-BA30-91E999D802C7}"/>
              </a:ext>
            </a:extLst>
          </p:cNvPr>
          <p:cNvSpPr/>
          <p:nvPr/>
        </p:nvSpPr>
        <p:spPr>
          <a:xfrm>
            <a:off x="7820306" y="347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후방 카메라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18BC7000-9BB2-4659-B78C-7F6EF3BADF59}"/>
              </a:ext>
            </a:extLst>
          </p:cNvPr>
          <p:cNvSpPr/>
          <p:nvPr/>
        </p:nvSpPr>
        <p:spPr>
          <a:xfrm>
            <a:off x="7820306" y="3969866"/>
            <a:ext cx="604075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PM 후방에 고화질 카메라를 설치하여 실시간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영상을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획득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함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.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19" name="Shape 4">
            <a:extLst>
              <a:ext uri="{FF2B5EF4-FFF2-40B4-BE49-F238E27FC236}">
                <a16:creationId xmlns:a16="http://schemas.microsoft.com/office/drawing/2014/main" id="{986EA061-60E8-4C2F-A02F-53B2F7A056ED}"/>
              </a:ext>
            </a:extLst>
          </p:cNvPr>
          <p:cNvSpPr/>
          <p:nvPr/>
        </p:nvSpPr>
        <p:spPr>
          <a:xfrm>
            <a:off x="7640760" y="4798422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 w="28575">
            <a:solidFill>
              <a:srgbClr val="6274CF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2DE9A862-1BAF-4C9D-987A-039DA8F332CE}"/>
              </a:ext>
            </a:extLst>
          </p:cNvPr>
          <p:cNvSpPr/>
          <p:nvPr/>
        </p:nvSpPr>
        <p:spPr>
          <a:xfrm>
            <a:off x="6437396" y="5474340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endParaRPr lang="en-US" sz="24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C98551AE-ABE3-448E-BD66-497CD14D6F91}"/>
              </a:ext>
            </a:extLst>
          </p:cNvPr>
          <p:cNvSpPr/>
          <p:nvPr/>
        </p:nvSpPr>
        <p:spPr>
          <a:xfrm>
            <a:off x="8686800" y="49638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인공지능 </a:t>
            </a:r>
            <a:r>
              <a:rPr lang="en-US" sz="2400" kern="0" spc="-44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객체</a:t>
            </a:r>
            <a:r>
              <a:rPr 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 인</a:t>
            </a:r>
            <a:r>
              <a:rPr lang="ko-KR" alt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erif Pro Semi Bold" pitchFamily="34" charset="-120"/>
              </a:rPr>
              <a:t>식을 통한 위험 분석 및 경고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3F169118-5785-4B9F-BD00-3720A904426E}"/>
              </a:ext>
            </a:extLst>
          </p:cNvPr>
          <p:cNvSpPr/>
          <p:nvPr/>
        </p:nvSpPr>
        <p:spPr>
          <a:xfrm>
            <a:off x="8678839" y="5600582"/>
            <a:ext cx="955138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인공지능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모델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을 활용하여 영상에서 위험 물체(차량, 자전거, 보행자)를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실시간으로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감지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하고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인식된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위험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위험도를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을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분석하여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사용자에게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시각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및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청각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경고를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altLang="ko-KR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제공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함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.</a:t>
            </a:r>
            <a:endParaRPr lang="en-US" altLang="ko-KR" sz="2400" dirty="0">
              <a:latin typeface="Tlab 돋움 레귤러" panose="020B0600000101010101" charset="-127"/>
              <a:ea typeface="Tlab 돋움 레귤러" panose="020B0600000101010101" charset="-127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DF3710DB-CA96-404B-972E-10C1732E81F7}"/>
              </a:ext>
            </a:extLst>
          </p:cNvPr>
          <p:cNvSpPr/>
          <p:nvPr/>
        </p:nvSpPr>
        <p:spPr>
          <a:xfrm>
            <a:off x="8678839" y="7296811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 w="28575">
            <a:solidFill>
              <a:srgbClr val="6274CF"/>
            </a:solidFill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90863CC8-7A01-47CE-BAEA-C77CFFD9C32C}"/>
              </a:ext>
            </a:extLst>
          </p:cNvPr>
          <p:cNvSpPr/>
          <p:nvPr/>
        </p:nvSpPr>
        <p:spPr>
          <a:xfrm>
            <a:off x="9982200" y="75057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400" kern="0" spc="-44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</a:rPr>
              <a:t>점멸등 및 속도 제어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E9D94151-4908-45B1-B188-B0DE04C7E02F}"/>
              </a:ext>
            </a:extLst>
          </p:cNvPr>
          <p:cNvSpPr/>
          <p:nvPr/>
        </p:nvSpPr>
        <p:spPr>
          <a:xfrm>
            <a:off x="9982200" y="8001237"/>
            <a:ext cx="6031349" cy="1216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인식된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위험</a:t>
            </a:r>
            <a:r>
              <a:rPr 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 </a:t>
            </a:r>
            <a:r>
              <a:rPr lang="en-US" sz="2400" kern="0" spc="-38" dirty="0" err="1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물체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에게 점멸등을 이용해 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PM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의 존재를 알리고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, </a:t>
            </a:r>
            <a:r>
              <a:rPr lang="ko-KR" altLang="en-US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미세한 속도 제어를 통해 사용자에게 위험을 알림</a:t>
            </a:r>
            <a:r>
              <a:rPr lang="en-US" altLang="ko-KR" sz="2400" kern="0" spc="-38" dirty="0">
                <a:solidFill>
                  <a:srgbClr val="272525"/>
                </a:solidFill>
                <a:latin typeface="Tlab 돋움 레귤러" panose="020B0600000101010101" charset="-127"/>
                <a:ea typeface="Tlab 돋움 레귤러" panose="020B0600000101010101" charset="-127"/>
                <a:cs typeface="Source Sans Pro" pitchFamily="34" charset="-120"/>
              </a:rPr>
              <a:t>.</a:t>
            </a:r>
            <a:endParaRPr lang="en-US" sz="2400" dirty="0">
              <a:latin typeface="Tlab 돋움 레귤러" panose="020B0600000101010101" charset="-127"/>
              <a:ea typeface="Tlab 돋움 레귤러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036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883</Words>
  <Application>Microsoft Office PowerPoint</Application>
  <PresentationFormat>사용자 지정</PresentationFormat>
  <Paragraphs>146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Tlab 돋움 레귤러 Bold</vt:lpstr>
      <vt:lpstr>Arial</vt:lpstr>
      <vt:lpstr>Calibri</vt:lpstr>
      <vt:lpstr>Tlab 돋움 레귤러</vt:lpstr>
      <vt:lpstr>TDTD평고딕</vt:lpstr>
      <vt:lpstr>Wingdings</vt:lpstr>
      <vt:lpstr>Cabin</vt:lpstr>
      <vt:lpstr>TDTD순고딕 Bold</vt:lpstr>
      <vt:lpstr>Cabin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파랑 흰색 깔끔한 프로젝트 소개 프레젠테이션</dc:title>
  <dc:creator>USER</dc:creator>
  <cp:lastModifiedBy>USER</cp:lastModifiedBy>
  <cp:revision>132</cp:revision>
  <dcterms:created xsi:type="dcterms:W3CDTF">2006-08-16T00:00:00Z</dcterms:created>
  <dcterms:modified xsi:type="dcterms:W3CDTF">2024-12-19T12:44:16Z</dcterms:modified>
  <dc:identifier>DAGZgxlKNOA</dc:identifier>
</cp:coreProperties>
</file>